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gif" ContentType="image/gif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318" r:id="rId5"/>
    <p:sldId id="267" r:id="rId6"/>
    <p:sldId id="278" r:id="rId7"/>
    <p:sldId id="285" r:id="rId8"/>
    <p:sldId id="289" r:id="rId9"/>
    <p:sldId id="286" r:id="rId10"/>
    <p:sldId id="279" r:id="rId11"/>
    <p:sldId id="299" r:id="rId12"/>
    <p:sldId id="298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287" r:id="rId23"/>
    <p:sldId id="317" r:id="rId24"/>
    <p:sldId id="275" r:id="rId25"/>
    <p:sldId id="276" r:id="rId26"/>
    <p:sldId id="315" r:id="rId27"/>
    <p:sldId id="258" r:id="rId28"/>
  </p:sldIdLst>
  <p:sldSz cx="12192000" cy="6858000"/>
  <p:notesSz cx="6858000" cy="9144000"/>
  <p:embeddedFontLst>
    <p:embeddedFont>
      <p:font typeface="方正苏新诗柳楷繁体" panose="02000000000000000000" pitchFamily="2" charset="-122"/>
      <p:regular r:id="rId32"/>
    </p:embeddedFont>
    <p:embeddedFont>
      <p:font typeface="柳公权柳体" panose="02000000000000000000" charset="-122"/>
      <p:regular r:id="rId33"/>
    </p:embeddedFont>
    <p:embeddedFont>
      <p:font typeface="Calibri" panose="020F0502020204030204"/>
      <p:regular r:id="rId34"/>
      <p:bold r:id="rId35"/>
      <p:italic r:id="rId36"/>
      <p:boldItalic r:id="rId37"/>
    </p:embeddedFont>
    <p:embeddedFont>
      <p:font typeface="楷体" panose="02010609060101010101" charset="-122"/>
      <p:regular r:id="rId38"/>
    </p:embeddedFont>
    <p:embeddedFont>
      <p:font typeface="方正苏新诗柳楷简体" panose="02000000000000000000" pitchFamily="2" charset="-122"/>
      <p:regular r:id="rId39"/>
    </p:embeddedFont>
    <p:embeddedFont>
      <p:font typeface="等线" panose="02010600030101010101" charset="-122"/>
      <p:regular r:id="rId40"/>
    </p:embeddedFont>
    <p:embeddedFont>
      <p:font typeface="等线 Light" panose="02010600030101010101" charset="-122"/>
      <p:regular r:id="rId41"/>
    </p:embeddedFont>
    <p:embeddedFont>
      <p:font typeface="微软雅黑 Light" panose="020B0502040204020203" pitchFamily="34" charset="-122"/>
      <p:regular r:id="rId42"/>
    </p:embeddedFont>
    <p:embeddedFont>
      <p:font typeface="Leelawadee" panose="020B0502040204020203" pitchFamily="34" charset="-34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6" autoAdjust="0"/>
    <p:restoredTop sz="96383" autoAdjust="0"/>
  </p:normalViewPr>
  <p:slideViewPr>
    <p:cSldViewPr snapToGrid="0" showGuides="1">
      <p:cViewPr>
        <p:scale>
          <a:sx n="66" d="100"/>
          <a:sy n="66" d="100"/>
        </p:scale>
        <p:origin x="2256" y="1182"/>
      </p:cViewPr>
      <p:guideLst>
        <p:guide orient="horz" pos="2172"/>
        <p:guide pos="3838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font" Target="fonts/font13.fntdata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969E68-AE44-48B6-9EBF-61E1B35EDC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9AF46-89F2-4266-9231-00AC87A5F3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hyperlink" Target="http://172.16.42.201:3000/W4-B/GameDemo/src/master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GIF"/><Relationship Id="rId8" Type="http://schemas.openxmlformats.org/officeDocument/2006/relationships/image" Target="../media/image20.GIF"/><Relationship Id="rId7" Type="http://schemas.openxmlformats.org/officeDocument/2006/relationships/image" Target="../media/image19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7.xml"/><Relationship Id="rId2" Type="http://schemas.openxmlformats.org/officeDocument/2006/relationships/image" Target="../media/image2.png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8.GIF"/><Relationship Id="rId15" Type="http://schemas.openxmlformats.org/officeDocument/2006/relationships/image" Target="../media/image27.GIF"/><Relationship Id="rId14" Type="http://schemas.openxmlformats.org/officeDocument/2006/relationships/image" Target="../media/image26.GIF"/><Relationship Id="rId13" Type="http://schemas.openxmlformats.org/officeDocument/2006/relationships/image" Target="../media/image25.GIF"/><Relationship Id="rId12" Type="http://schemas.openxmlformats.org/officeDocument/2006/relationships/image" Target="../media/image24.GIF"/><Relationship Id="rId11" Type="http://schemas.openxmlformats.org/officeDocument/2006/relationships/image" Target="../media/image23.GIF"/><Relationship Id="rId10" Type="http://schemas.openxmlformats.org/officeDocument/2006/relationships/image" Target="../media/image22.GIF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GIF"/><Relationship Id="rId8" Type="http://schemas.openxmlformats.org/officeDocument/2006/relationships/image" Target="../media/image30.GIF"/><Relationship Id="rId7" Type="http://schemas.openxmlformats.org/officeDocument/2006/relationships/image" Target="../media/image29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8.xm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4.GIF"/><Relationship Id="rId11" Type="http://schemas.openxmlformats.org/officeDocument/2006/relationships/image" Target="../media/image33.GIF"/><Relationship Id="rId10" Type="http://schemas.openxmlformats.org/officeDocument/2006/relationships/image" Target="../media/image32.GIF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GIF"/><Relationship Id="rId8" Type="http://schemas.openxmlformats.org/officeDocument/2006/relationships/image" Target="../media/image36.GIF"/><Relationship Id="rId7" Type="http://schemas.openxmlformats.org/officeDocument/2006/relationships/image" Target="../media/image35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9.xm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0.GIF"/><Relationship Id="rId11" Type="http://schemas.openxmlformats.org/officeDocument/2006/relationships/image" Target="../media/image39.GIF"/><Relationship Id="rId10" Type="http://schemas.openxmlformats.org/officeDocument/2006/relationships/image" Target="../media/image38.GIF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GIF"/><Relationship Id="rId8" Type="http://schemas.openxmlformats.org/officeDocument/2006/relationships/image" Target="../media/image42.GIF"/><Relationship Id="rId7" Type="http://schemas.openxmlformats.org/officeDocument/2006/relationships/image" Target="../media/image41.GIF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20.xml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6.GIF"/><Relationship Id="rId11" Type="http://schemas.openxmlformats.org/officeDocument/2006/relationships/image" Target="../media/image45.GIF"/><Relationship Id="rId10" Type="http://schemas.openxmlformats.org/officeDocument/2006/relationships/image" Target="../media/image44.GIF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GIF"/><Relationship Id="rId8" Type="http://schemas.openxmlformats.org/officeDocument/2006/relationships/image" Target="../media/image48.GIF"/><Relationship Id="rId7" Type="http://schemas.openxmlformats.org/officeDocument/2006/relationships/image" Target="../media/image47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21.xml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2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2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0.wmf"/><Relationship Id="rId7" Type="http://schemas.openxmlformats.org/officeDocument/2006/relationships/package" Target="../embeddings/Document1.docx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24.xml"/><Relationship Id="rId2" Type="http://schemas.openxmlformats.org/officeDocument/2006/relationships/image" Target="../media/image2.png"/><Relationship Id="rId10" Type="http://schemas.openxmlformats.org/officeDocument/2006/relationships/vmlDrawing" Target="../drawings/vmlDrawing1.v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2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2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../media/image53.png"/><Relationship Id="rId7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tags" Target="../tags/tag29.xml"/><Relationship Id="rId4" Type="http://schemas.openxmlformats.org/officeDocument/2006/relationships/image" Target="../media/image2.png"/><Relationship Id="rId3" Type="http://schemas.openxmlformats.org/officeDocument/2006/relationships/tags" Target="../tags/tag28.xml"/><Relationship Id="rId2" Type="http://schemas.openxmlformats.org/officeDocument/2006/relationships/image" Target="../media/image1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4.png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8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9.xm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openxmlformats.org/officeDocument/2006/relationships/tags" Target="../tags/tag1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_矩形 31"/>
          <p:cNvSpPr/>
          <p:nvPr>
            <p:custDataLst>
              <p:tags r:id="rId1"/>
            </p:custDataLst>
          </p:nvPr>
        </p:nvSpPr>
        <p:spPr>
          <a:xfrm>
            <a:off x="5524398" y="0"/>
            <a:ext cx="6858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PA_矩形 28"/>
          <p:cNvSpPr/>
          <p:nvPr>
            <p:custDataLst>
              <p:tags r:id="rId3"/>
            </p:custDataLst>
          </p:nvPr>
        </p:nvSpPr>
        <p:spPr>
          <a:xfrm>
            <a:off x="-91905" y="2984137"/>
            <a:ext cx="12337143" cy="3873863"/>
          </a:xfrm>
          <a:prstGeom prst="rect">
            <a:avLst/>
          </a:prstGeom>
          <a:blipFill dpi="0" rotWithShape="1">
            <a:blip r:embed="rId4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A_图片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03" y="567326"/>
            <a:ext cx="2262922" cy="31085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015" y="1145540"/>
            <a:ext cx="109804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>
                <a:latin typeface="方正苏新诗柳楷繁体" panose="02000000000000000000" pitchFamily="2" charset="-122"/>
                <a:ea typeface="方正苏新诗柳楷繁体" panose="02000000000000000000" pitchFamily="2" charset="-122"/>
                <a:cs typeface="方正苏新诗柳楷繁体" panose="02000000000000000000" pitchFamily="2" charset="-122"/>
              </a:rPr>
              <a:t>W4-B</a:t>
            </a:r>
            <a:r>
              <a:rPr lang="zh-CN" altLang="en-US" sz="9600">
                <a:latin typeface="柳公权柳体" panose="02000000000000000000" charset="-122"/>
                <a:ea typeface="柳公权柳体" panose="02000000000000000000" charset="-122"/>
                <a:cs typeface="方正苏新诗柳楷繁体" panose="02000000000000000000" pitchFamily="2" charset="-122"/>
              </a:rPr>
              <a:t>组</a:t>
            </a:r>
            <a:endParaRPr lang="zh-CN" altLang="en-US" sz="9600">
              <a:latin typeface="柳公权柳体" panose="02000000000000000000" charset="-122"/>
              <a:ea typeface="柳公权柳体" panose="02000000000000000000" charset="-122"/>
              <a:cs typeface="方正苏新诗柳楷繁体" panose="02000000000000000000" pitchFamily="2" charset="-122"/>
            </a:endParaRPr>
          </a:p>
          <a:p>
            <a:pPr algn="ctr"/>
            <a:r>
              <a:rPr lang="zh-CN" altLang="en-US" sz="13800">
                <a:latin typeface="柳公权柳体" panose="02000000000000000000" charset="-122"/>
                <a:ea typeface="柳公权柳体" panose="02000000000000000000" charset="-122"/>
                <a:cs typeface="方正苏新诗柳楷繁体" panose="02000000000000000000" pitchFamily="2" charset="-122"/>
              </a:rPr>
              <a:t>项目总结汇报</a:t>
            </a:r>
            <a:endParaRPr lang="zh-CN" altLang="en-US" sz="13800">
              <a:latin typeface="柳公权柳体" panose="02000000000000000000" charset="-122"/>
              <a:ea typeface="柳公权柳体" panose="02000000000000000000" charset="-122"/>
              <a:cs typeface="方正苏新诗柳楷繁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40170" y="6489700"/>
            <a:ext cx="5732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linkClick r:id="rId7"/>
              </a:rPr>
              <a:t>http://172.16.42.201:3000/W4-B/GameDemo/src/master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9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2375" y="880745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场景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宫场景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2375" y="1530985"/>
            <a:ext cx="9441815" cy="425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2375" y="880745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场景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商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场景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560" y="1412875"/>
            <a:ext cx="9632315" cy="3190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9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2375" y="880745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场景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角场景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965" y="1249045"/>
            <a:ext cx="9323070" cy="4859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2375" y="880745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场景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徵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场景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9020" y="1467485"/>
            <a:ext cx="9620885" cy="3749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9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2375" y="880745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场景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羽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场景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2375" y="1308735"/>
            <a:ext cx="9439275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2375" y="7023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动画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主角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6015" y="1201420"/>
            <a:ext cx="1638300" cy="2179320"/>
          </a:xfrm>
          <a:prstGeom prst="rect">
            <a:avLst/>
          </a:prstGeom>
        </p:spPr>
      </p:pic>
      <p:pic>
        <p:nvPicPr>
          <p:cNvPr id="15" name="图片 14" descr="主角吹笛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6190" y="2630170"/>
            <a:ext cx="1419225" cy="1695450"/>
          </a:xfrm>
          <a:prstGeom prst="rect">
            <a:avLst/>
          </a:prstGeom>
        </p:spPr>
      </p:pic>
      <p:pic>
        <p:nvPicPr>
          <p:cNvPr id="16" name="图片 15" descr="主角开始推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2375" y="4091305"/>
            <a:ext cx="1419225" cy="1695450"/>
          </a:xfrm>
          <a:prstGeom prst="rect">
            <a:avLst/>
          </a:prstGeom>
        </p:spPr>
      </p:pic>
      <p:pic>
        <p:nvPicPr>
          <p:cNvPr id="17" name="图片 16" descr="主角跑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6190" y="702310"/>
            <a:ext cx="1419225" cy="1695450"/>
          </a:xfrm>
          <a:prstGeom prst="rect">
            <a:avLst/>
          </a:prstGeom>
        </p:spPr>
      </p:pic>
      <p:pic>
        <p:nvPicPr>
          <p:cNvPr id="19" name="图片 18" descr="主角受伤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5610" y="702310"/>
            <a:ext cx="1600200" cy="1828800"/>
          </a:xfrm>
          <a:prstGeom prst="rect">
            <a:avLst/>
          </a:prstGeom>
        </p:spPr>
      </p:pic>
      <p:pic>
        <p:nvPicPr>
          <p:cNvPr id="20" name="图片 19" descr="主角死亡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9080" y="4487545"/>
            <a:ext cx="2181225" cy="1838325"/>
          </a:xfrm>
          <a:prstGeom prst="rect">
            <a:avLst/>
          </a:prstGeom>
        </p:spPr>
      </p:pic>
      <p:pic>
        <p:nvPicPr>
          <p:cNvPr id="21" name="图片 20" descr="主角跳跃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7045" y="2630170"/>
            <a:ext cx="1419225" cy="1695450"/>
          </a:xfrm>
          <a:prstGeom prst="rect">
            <a:avLst/>
          </a:prstGeom>
        </p:spPr>
      </p:pic>
      <p:pic>
        <p:nvPicPr>
          <p:cNvPr id="22" name="图片 21" descr="主角推进行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4650" y="4091305"/>
            <a:ext cx="1419225" cy="1695450"/>
          </a:xfrm>
          <a:prstGeom prst="rect">
            <a:avLst/>
          </a:prstGeom>
        </p:spPr>
      </p:pic>
      <p:pic>
        <p:nvPicPr>
          <p:cNvPr id="23" name="图片 22" descr="主角下蹲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1580" y="4487545"/>
            <a:ext cx="1390650" cy="1695450"/>
          </a:xfrm>
          <a:prstGeom prst="rect">
            <a:avLst/>
          </a:prstGeom>
        </p:spPr>
      </p:pic>
      <p:pic>
        <p:nvPicPr>
          <p:cNvPr id="24" name="图片 23" descr="主角站立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8620" y="1685290"/>
            <a:ext cx="1390650" cy="169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09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2375" y="7023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动画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近战小怪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2055" y="1201420"/>
            <a:ext cx="2115820" cy="2179320"/>
          </a:xfrm>
          <a:prstGeom prst="rect">
            <a:avLst/>
          </a:prstGeom>
        </p:spPr>
      </p:pic>
      <p:pic>
        <p:nvPicPr>
          <p:cNvPr id="9" name="图片 8" descr="近战小怪攻击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335" y="1144905"/>
            <a:ext cx="1514475" cy="1695450"/>
          </a:xfrm>
          <a:prstGeom prst="rect">
            <a:avLst/>
          </a:prstGeom>
        </p:spPr>
      </p:pic>
      <p:pic>
        <p:nvPicPr>
          <p:cNvPr id="10" name="图片 9" descr="近战小怪受伤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6105" y="1144905"/>
            <a:ext cx="1743075" cy="1695450"/>
          </a:xfrm>
          <a:prstGeom prst="rect">
            <a:avLst/>
          </a:prstGeom>
        </p:spPr>
      </p:pic>
      <p:pic>
        <p:nvPicPr>
          <p:cNvPr id="11" name="图片 10" descr="近战小怪死亡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0835" y="3825875"/>
            <a:ext cx="2447925" cy="1800225"/>
          </a:xfrm>
          <a:prstGeom prst="rect">
            <a:avLst/>
          </a:prstGeom>
        </p:spPr>
      </p:pic>
      <p:pic>
        <p:nvPicPr>
          <p:cNvPr id="12" name="图片 11" descr="近战小怪休息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635" y="3930650"/>
            <a:ext cx="1390650" cy="1695450"/>
          </a:xfrm>
          <a:prstGeom prst="rect">
            <a:avLst/>
          </a:prstGeom>
        </p:spPr>
      </p:pic>
      <p:pic>
        <p:nvPicPr>
          <p:cNvPr id="13" name="图片 12" descr="近战小怪走路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0" y="3930650"/>
            <a:ext cx="1390650" cy="169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2375" y="7023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动画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远程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小怪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2375" y="1201420"/>
            <a:ext cx="1520825" cy="2179320"/>
          </a:xfrm>
          <a:prstGeom prst="rect">
            <a:avLst/>
          </a:prstGeom>
        </p:spPr>
      </p:pic>
      <p:pic>
        <p:nvPicPr>
          <p:cNvPr id="28" name="图片 27" descr="远程小怪攻击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275" y="1201420"/>
            <a:ext cx="1257300" cy="1800225"/>
          </a:xfrm>
          <a:prstGeom prst="rect">
            <a:avLst/>
          </a:prstGeom>
        </p:spPr>
      </p:pic>
      <p:pic>
        <p:nvPicPr>
          <p:cNvPr id="41" name="图片 40" descr="远程小怪行走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8025" y="1202055"/>
            <a:ext cx="1257300" cy="1800225"/>
          </a:xfrm>
          <a:prstGeom prst="rect">
            <a:avLst/>
          </a:prstGeom>
        </p:spPr>
      </p:pic>
      <p:pic>
        <p:nvPicPr>
          <p:cNvPr id="42" name="图片 41" descr="远程小怪受伤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3870" y="3737610"/>
            <a:ext cx="1257300" cy="1800225"/>
          </a:xfrm>
          <a:prstGeom prst="rect">
            <a:avLst/>
          </a:prstGeom>
        </p:spPr>
      </p:pic>
      <p:pic>
        <p:nvPicPr>
          <p:cNvPr id="43" name="图片 42" descr="远程小怪死亡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4990" y="3737610"/>
            <a:ext cx="2343150" cy="1800225"/>
          </a:xfrm>
          <a:prstGeom prst="rect">
            <a:avLst/>
          </a:prstGeom>
        </p:spPr>
      </p:pic>
      <p:pic>
        <p:nvPicPr>
          <p:cNvPr id="44" name="图片 43" descr="远程小怪站立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2375" y="3737610"/>
            <a:ext cx="1257300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9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92375" y="7023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动画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场景道具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</p:txBody>
      </p:sp>
      <p:pic>
        <p:nvPicPr>
          <p:cNvPr id="7" name="图片 6" descr="场景音符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610" y="1070610"/>
            <a:ext cx="1552575" cy="2019300"/>
          </a:xfrm>
          <a:prstGeom prst="rect">
            <a:avLst/>
          </a:prstGeom>
        </p:spPr>
      </p:pic>
      <p:pic>
        <p:nvPicPr>
          <p:cNvPr id="8" name="图片 7" descr="宫功能门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5130" y="1240790"/>
            <a:ext cx="2333625" cy="2247900"/>
          </a:xfrm>
          <a:prstGeom prst="rect">
            <a:avLst/>
          </a:prstGeom>
        </p:spPr>
      </p:pic>
      <p:pic>
        <p:nvPicPr>
          <p:cNvPr id="9" name="图片 8" descr="角功能门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7820" y="3622675"/>
            <a:ext cx="2483485" cy="2150110"/>
          </a:xfrm>
          <a:prstGeom prst="rect">
            <a:avLst/>
          </a:prstGeom>
        </p:spPr>
      </p:pic>
      <p:pic>
        <p:nvPicPr>
          <p:cNvPr id="10" name="图片 9" descr="商功能门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4017645"/>
            <a:ext cx="2026920" cy="1755140"/>
          </a:xfrm>
          <a:prstGeom prst="rect">
            <a:avLst/>
          </a:prstGeom>
        </p:spPr>
      </p:pic>
      <p:pic>
        <p:nvPicPr>
          <p:cNvPr id="11" name="图片 10" descr="羽功能门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9875" y="3942080"/>
            <a:ext cx="1892300" cy="1830705"/>
          </a:xfrm>
          <a:prstGeom prst="rect">
            <a:avLst/>
          </a:prstGeom>
        </p:spPr>
      </p:pic>
      <p:pic>
        <p:nvPicPr>
          <p:cNvPr id="12" name="图片 11" descr="徵功能门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4910" y="1070610"/>
            <a:ext cx="1960245" cy="1896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82850" y="626745"/>
            <a:ext cx="2074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UI</a:t>
            </a:r>
            <a:endParaRPr lang="en-US" altLang="zh-CN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850" y="1254125"/>
            <a:ext cx="3267075" cy="619125"/>
          </a:xfrm>
          <a:prstGeom prst="rect">
            <a:avLst/>
          </a:prstGeom>
        </p:spPr>
      </p:pic>
      <p:pic>
        <p:nvPicPr>
          <p:cNvPr id="8" name="图片 7" descr="音符UI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8295" y="1254125"/>
            <a:ext cx="2590800" cy="742950"/>
          </a:xfrm>
          <a:prstGeom prst="rect">
            <a:avLst/>
          </a:prstGeom>
        </p:spPr>
      </p:pic>
      <p:pic>
        <p:nvPicPr>
          <p:cNvPr id="9" name="图片 8" descr="乐谱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0415" y="2576195"/>
            <a:ext cx="5248275" cy="321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924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84" y="-35560"/>
            <a:ext cx="5673741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60385" y="1315720"/>
            <a:ext cx="675005" cy="3342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叁</a:t>
            </a:r>
            <a:r>
              <a:rPr lang="en-US" altLang="zh-CN" sz="3200">
                <a:latin typeface="柳公权柳体" panose="02000000000000000000" charset="-122"/>
                <a:ea typeface="柳公权柳体" panose="02000000000000000000" charset="-122"/>
              </a:rPr>
              <a:t>·</a:t>
            </a:r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项目完成情况</a:t>
            </a:r>
            <a:endParaRPr lang="zh-CN" altLang="en-US" sz="3200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46515" y="1315720"/>
            <a:ext cx="675005" cy="4155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肆</a:t>
            </a:r>
            <a:r>
              <a:rPr lang="en-US" altLang="zh-CN" sz="3200">
                <a:latin typeface="柳公权柳体" panose="02000000000000000000" charset="-122"/>
                <a:ea typeface="柳公权柳体" panose="02000000000000000000" charset="-122"/>
              </a:rPr>
              <a:t>·</a:t>
            </a:r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收获的经验与教训</a:t>
            </a:r>
            <a:endParaRPr lang="zh-CN" altLang="en-US" sz="3200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5710" y="1329690"/>
            <a:ext cx="951865" cy="3342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壹</a:t>
            </a:r>
            <a:r>
              <a:rPr lang="en-US" altLang="zh-CN" sz="320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·</a:t>
            </a:r>
            <a:r>
              <a:rPr lang="zh-CN" altLang="en-US" sz="3200" dirty="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游戏项目介绍</a:t>
            </a:r>
            <a:endParaRPr lang="zh-CN" altLang="en-US" dirty="0">
              <a:latin typeface="柳公权柳体" panose="02000000000000000000" charset="-122"/>
              <a:ea typeface="柳公权柳体" panose="02000000000000000000" charset="-122"/>
            </a:endParaRPr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76795" y="1329690"/>
            <a:ext cx="675005" cy="2529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贰</a:t>
            </a:r>
            <a:r>
              <a:rPr lang="en-US" altLang="zh-CN" sz="3200">
                <a:latin typeface="柳公权柳体" panose="02000000000000000000" charset="-122"/>
                <a:ea typeface="柳公权柳体" panose="02000000000000000000" charset="-122"/>
              </a:rPr>
              <a:t>·</a:t>
            </a:r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最终目标</a:t>
            </a:r>
            <a:endParaRPr lang="zh-CN" altLang="en-US" sz="3200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grpSp>
        <p:nvGrpSpPr>
          <p:cNvPr id="41" name="Book cover"/>
          <p:cNvGrpSpPr/>
          <p:nvPr/>
        </p:nvGrpSpPr>
        <p:grpSpPr bwMode="auto">
          <a:xfrm>
            <a:off x="5970969" y="372928"/>
            <a:ext cx="4655458" cy="6113418"/>
            <a:chOff x="4572000" y="1371600"/>
            <a:chExt cx="3133481" cy="4114800"/>
          </a:xfrm>
        </p:grpSpPr>
        <p:sp>
          <p:nvSpPr>
            <p:cNvPr id="42" name="Rounded Rectangle 26"/>
            <p:cNvSpPr/>
            <p:nvPr/>
          </p:nvSpPr>
          <p:spPr>
            <a:xfrm>
              <a:off x="4657481" y="1371600"/>
              <a:ext cx="3048000" cy="4114800"/>
            </a:xfrm>
            <a:prstGeom prst="roundRect">
              <a:avLst>
                <a:gd name="adj" fmla="val 2196"/>
              </a:avLst>
            </a:prstGeom>
            <a:gradFill flip="none" rotWithShape="1">
              <a:gsLst>
                <a:gs pos="0">
                  <a:srgbClr val="C0504D">
                    <a:lumMod val="50000"/>
                  </a:srgbClr>
                </a:gs>
                <a:gs pos="100000">
                  <a:srgbClr val="C0504D">
                    <a:lumMod val="7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ounded Rectangle 83"/>
            <p:cNvSpPr/>
            <p:nvPr/>
          </p:nvSpPr>
          <p:spPr>
            <a:xfrm>
              <a:off x="4572000" y="1371600"/>
              <a:ext cx="666750" cy="4114800"/>
            </a:xfrm>
            <a:prstGeom prst="roundRect">
              <a:avLst>
                <a:gd name="adj" fmla="val 2196"/>
              </a:avLst>
            </a:prstGeom>
            <a:gradFill flip="none" rotWithShape="1">
              <a:gsLst>
                <a:gs pos="0">
                  <a:sysClr val="windowText" lastClr="000000">
                    <a:alpha val="50000"/>
                  </a:sysClr>
                </a:gs>
                <a:gs pos="100000">
                  <a:sysClr val="windowText" lastClr="000000">
                    <a:alpha val="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87"/>
            <p:cNvSpPr/>
            <p:nvPr/>
          </p:nvSpPr>
          <p:spPr>
            <a:xfrm>
              <a:off x="4572000" y="3886200"/>
              <a:ext cx="667512" cy="731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0504D">
                    <a:lumMod val="75000"/>
                    <a:shade val="30000"/>
                    <a:satMod val="115000"/>
                  </a:srgbClr>
                </a:gs>
                <a:gs pos="50000">
                  <a:srgbClr val="C0504D">
                    <a:lumMod val="75000"/>
                    <a:shade val="67500"/>
                    <a:satMod val="115000"/>
                  </a:srgbClr>
                </a:gs>
                <a:gs pos="100000">
                  <a:srgbClr val="C0504D">
                    <a:lumMod val="75000"/>
                    <a:shade val="100000"/>
                    <a:satMod val="115000"/>
                  </a:srgbClr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soft" dir="t"/>
            </a:scene3d>
            <a:sp3d>
              <a:bevelT w="38100" h="381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ounded Rectangle 97"/>
            <p:cNvSpPr/>
            <p:nvPr/>
          </p:nvSpPr>
          <p:spPr>
            <a:xfrm>
              <a:off x="4572000" y="4953000"/>
              <a:ext cx="667512" cy="731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0504D">
                    <a:lumMod val="75000"/>
                    <a:shade val="30000"/>
                    <a:satMod val="115000"/>
                  </a:srgbClr>
                </a:gs>
                <a:gs pos="50000">
                  <a:srgbClr val="C0504D">
                    <a:lumMod val="75000"/>
                    <a:shade val="67500"/>
                    <a:satMod val="115000"/>
                  </a:srgbClr>
                </a:gs>
                <a:gs pos="100000">
                  <a:srgbClr val="C0504D">
                    <a:lumMod val="75000"/>
                    <a:shade val="100000"/>
                    <a:satMod val="115000"/>
                  </a:srgbClr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soft" dir="t"/>
            </a:scene3d>
            <a:sp3d>
              <a:bevelT w="38100" h="381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ounded Rectangle 98"/>
            <p:cNvSpPr/>
            <p:nvPr/>
          </p:nvSpPr>
          <p:spPr>
            <a:xfrm>
              <a:off x="4572000" y="2819400"/>
              <a:ext cx="667512" cy="731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0504D">
                    <a:lumMod val="75000"/>
                    <a:shade val="30000"/>
                    <a:satMod val="115000"/>
                  </a:srgbClr>
                </a:gs>
                <a:gs pos="50000">
                  <a:srgbClr val="C0504D">
                    <a:lumMod val="75000"/>
                    <a:shade val="67500"/>
                    <a:satMod val="115000"/>
                  </a:srgbClr>
                </a:gs>
                <a:gs pos="100000">
                  <a:srgbClr val="C0504D">
                    <a:lumMod val="75000"/>
                    <a:shade val="100000"/>
                    <a:satMod val="115000"/>
                  </a:srgbClr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soft" dir="t"/>
            </a:scene3d>
            <a:sp3d>
              <a:bevelT w="38100" h="381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ounded Rectangle 99"/>
            <p:cNvSpPr/>
            <p:nvPr/>
          </p:nvSpPr>
          <p:spPr>
            <a:xfrm>
              <a:off x="4572000" y="1752600"/>
              <a:ext cx="667512" cy="731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0504D">
                    <a:lumMod val="75000"/>
                    <a:shade val="30000"/>
                    <a:satMod val="115000"/>
                  </a:srgbClr>
                </a:gs>
                <a:gs pos="50000">
                  <a:srgbClr val="C0504D">
                    <a:lumMod val="75000"/>
                    <a:shade val="67500"/>
                    <a:satMod val="115000"/>
                  </a:srgbClr>
                </a:gs>
                <a:gs pos="100000">
                  <a:srgbClr val="C0504D">
                    <a:lumMod val="75000"/>
                    <a:shade val="100000"/>
                    <a:satMod val="115000"/>
                  </a:srgbClr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soft" dir="t"/>
            </a:scene3d>
            <a:sp3d>
              <a:bevelT w="38100" h="381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16900" y="1252220"/>
            <a:ext cx="1198245" cy="4282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6600">
                <a:latin typeface="柳公权柳体" panose="02000000000000000000" charset="-122"/>
                <a:ea typeface="柳公权柳体" panose="02000000000000000000" charset="-122"/>
              </a:rPr>
              <a:t>宫商角徵羽</a:t>
            </a:r>
            <a:endParaRPr lang="zh-CN" altLang="en-US" sz="6600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727281"/>
            <a:ext cx="567374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571501" y="372289"/>
            <a:ext cx="4523744" cy="6113422"/>
            <a:chOff x="1547686" y="372289"/>
            <a:chExt cx="4523744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071561" y="614859"/>
              <a:ext cx="551815" cy="351028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肆</a:t>
              </a:r>
              <a:r>
                <a:rPr lang="en-US" altLang="zh-CN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·</a:t>
              </a:r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收获的经验与教训</a:t>
              </a:r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3"/>
          <a:stretch>
            <a:fillRect/>
          </a:stretch>
        </p:blipFill>
        <p:spPr>
          <a:xfrm>
            <a:off x="-2540" y="-635"/>
            <a:ext cx="300863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86405" y="913130"/>
            <a:ext cx="27705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&lt;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动画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&gt;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教训一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：因为没有规定场景与骨骼动画的层级范围，导致主角小怪在不同场景有的部位在前有的在后。最后通过把小怪的负数层级全部调成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正数。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得到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的经验：做动画及关卡之前应该定好范围，例如：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骨骼动画，层级不要设置负数。主角怪物的图片层级应该从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1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开始往上设置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。然后场景的地形背景之类的从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-1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开始往下设置。</a:t>
            </a:r>
            <a:endParaRPr lang="en-US" altLang="zh-CN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23380" y="913130"/>
            <a:ext cx="30226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&lt;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关卡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&gt;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教训二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：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触发门按钮后发现门打不开，经过慢慢摸索以及队友们的帮助，发现问题的所在：开门按钮没绑定在对应的门上，而且对应的门没有添加开门动画；</a:t>
            </a:r>
            <a:endParaRPr lang="en-US" altLang="zh-CN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pPr algn="l"/>
            <a:endParaRPr lang="zh-CN" altLang="en-US"/>
          </a:p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得到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的经验：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</a:rPr>
              <a:t>框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</a:rPr>
              <a:t>架里的东西的使用学习也存在一定的学习成本，细心与耐心也很重要，并且团队效果大于单个人的效果之和，队友之间的互帮互助可以提高效率，快速发现问题所在。</a:t>
            </a:r>
            <a:endParaRPr lang="en-US" altLang="zh-CN">
              <a:latin typeface="柳公权柳体" panose="02000000000000000000" charset="-122"/>
              <a:ea typeface="柳公权柳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571501" y="372289"/>
            <a:ext cx="4523744" cy="6113422"/>
            <a:chOff x="1547686" y="372289"/>
            <a:chExt cx="4523744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071561" y="614859"/>
              <a:ext cx="551815" cy="351028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肆</a:t>
              </a:r>
              <a:r>
                <a:rPr lang="en-US" altLang="zh-CN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·</a:t>
              </a:r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收获的经验与教训</a:t>
              </a:r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44"/>
          <a:stretch>
            <a:fillRect/>
          </a:stretch>
        </p:blipFill>
        <p:spPr>
          <a:xfrm>
            <a:off x="7620" y="-635"/>
            <a:ext cx="305562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86405" y="494665"/>
            <a:ext cx="277050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&lt;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程序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&gt;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教训三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：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实现小怪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AI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功能的时候，在自己创建的新场景中运行出来的效果是没有问题的。但是放在各关卡时却发现怪物行走的效果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有偏差，最后发现是因为每个关卡地图的大小不一样，体现出来的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怪物的行走速度也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不太一样。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得到的经验：在实现功能的过程中，由于考虑不周全或功能的条件发生了变化，我们会遇到各种意想不到的情况。这就要求我们编码时要多考虑各方面的因素，在事后多积累，多做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总结。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18275" y="494665"/>
            <a:ext cx="335407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&lt;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版本控制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&gt;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教训四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：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两个或者两个以上的人同时修改同一场景后，会产生合并冲突，然后场景就无法正常显示了。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得到的经验：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    把U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nity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的场景从二进制文件的方式保存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改为文本存储的方式，发生合并冲突时可以通过内容对比，选择是用对方的还是本地的还是都保留，然后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去把冲突标记去掉。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   在开始工作，修改东西之前，先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pull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一下。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   一些关键的东西，尽量弄成预制体，做修改时，修改预制体即可，就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不需要修改场景。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  通过沟通，尽量避免多个人同一时间段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编辑同一个场景。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38" name="Inside-left pages"/>
          <p:cNvGrpSpPr/>
          <p:nvPr/>
        </p:nvGrpSpPr>
        <p:grpSpPr bwMode="auto">
          <a:xfrm rot="0">
            <a:off x="1571625" y="372110"/>
            <a:ext cx="4523740" cy="6113145"/>
            <a:chOff x="1527048" y="1371600"/>
            <a:chExt cx="3044952" cy="4114800"/>
          </a:xfrm>
        </p:grpSpPr>
        <p:sp>
          <p:nvSpPr>
            <p:cNvPr id="39" name="Rounded Rectangle 102"/>
            <p:cNvSpPr/>
            <p:nvPr/>
          </p:nvSpPr>
          <p:spPr>
            <a:xfrm>
              <a:off x="1527048" y="1371600"/>
              <a:ext cx="3044952" cy="4114800"/>
            </a:xfrm>
            <a:prstGeom prst="roundRect">
              <a:avLst>
                <a:gd name="adj" fmla="val 1580"/>
              </a:avLst>
            </a:prstGeom>
            <a:gradFill flip="none" rotWithShape="1">
              <a:gsLst>
                <a:gs pos="0">
                  <a:srgbClr val="C0504D">
                    <a:lumMod val="75000"/>
                  </a:srgbClr>
                </a:gs>
                <a:gs pos="100000">
                  <a:srgbClr val="C0504D">
                    <a:lumMod val="5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107"/>
            <p:cNvSpPr/>
            <p:nvPr/>
          </p:nvSpPr>
          <p:spPr>
            <a:xfrm>
              <a:off x="1692155" y="1449388"/>
              <a:ext cx="2879845" cy="3959225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65000"/>
                  </a:sysClr>
                </a:gs>
                <a:gs pos="5000">
                  <a:sysClr val="window" lastClr="FFFFFF"/>
                </a:gs>
                <a:gs pos="18000">
                  <a:sysClr val="window" lastClr="FFFFFF">
                    <a:lumMod val="95000"/>
                  </a:sysClr>
                </a:gs>
                <a:gs pos="38000">
                  <a:sysClr val="window" lastClr="FFFFFF"/>
                </a:gs>
                <a:gs pos="100000">
                  <a:sysClr val="window" lastClr="FFFFFF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648485" y="1638830"/>
            <a:ext cx="305435" cy="3895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/>
            <a:r>
              <a:rPr lang="zh-CN" altLang="en-US" sz="800" dirty="0">
                <a:solidFill>
                  <a:prstClr val="black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</a:t>
            </a:r>
            <a:endParaRPr lang="zh-CN" altLang="en-US" sz="800" dirty="0">
              <a:solidFill>
                <a:prstClr val="black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730456"/>
            <a:ext cx="5673741" cy="6858000"/>
          </a:xfrm>
          <a:prstGeom prst="rect">
            <a:avLst/>
          </a:prstGeom>
        </p:spPr>
      </p:pic>
      <p:sp>
        <p:nvSpPr>
          <p:cNvPr id="7" name="图文框 6"/>
          <p:cNvSpPr/>
          <p:nvPr/>
        </p:nvSpPr>
        <p:spPr>
          <a:xfrm>
            <a:off x="3702157" y="1392856"/>
            <a:ext cx="718358" cy="4388518"/>
          </a:xfrm>
          <a:prstGeom prst="frame">
            <a:avLst>
              <a:gd name="adj1" fmla="val 3651"/>
            </a:avLst>
          </a:prstGeom>
          <a:gradFill flip="none" rotWithShape="1">
            <a:gsLst>
              <a:gs pos="0">
                <a:srgbClr val="C0504D">
                  <a:lumMod val="75000"/>
                </a:srgbClr>
              </a:gs>
              <a:gs pos="100000">
                <a:srgbClr val="C0504D">
                  <a:lumMod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/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61055" y="1734185"/>
            <a:ext cx="675005" cy="3394075"/>
          </a:xfrm>
          <a:prstGeom prst="rect">
            <a:avLst/>
          </a:prstGeom>
          <a:solidFill>
            <a:schemeClr val="bg1"/>
          </a:solidFill>
        </p:spPr>
        <p:txBody>
          <a:bodyPr vert="eaVert" wrap="square">
            <a:spAutoFit/>
          </a:bodyPr>
          <a:p>
            <a:pPr algn="dist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  <a:sym typeface="Arial" panose="020B0604020202020204" pitchFamily="34" charset="0"/>
              </a:rPr>
              <a:t>开发培训指南展示</a:t>
            </a:r>
            <a:endParaRPr lang="zh-CN" altLang="en-US" sz="32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0" y="-635"/>
            <a:ext cx="5673725" cy="7141210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06310" y="2707640"/>
          <a:ext cx="1302385" cy="845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7" imgW="971550" imgH="666750" progId="Word.Document.12">
                  <p:embed/>
                </p:oleObj>
              </mc:Choice>
              <mc:Fallback>
                <p:oleObj name="" showAsIcon="1" r:id="rId7" imgW="971550" imgH="666750" progId="Word.Documen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06310" y="2707640"/>
                        <a:ext cx="1302385" cy="845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38" name="Inside-left pages"/>
          <p:cNvGrpSpPr/>
          <p:nvPr/>
        </p:nvGrpSpPr>
        <p:grpSpPr bwMode="auto">
          <a:xfrm rot="0">
            <a:off x="1571625" y="372110"/>
            <a:ext cx="4523740" cy="6113145"/>
            <a:chOff x="1527048" y="1371600"/>
            <a:chExt cx="3044952" cy="4114800"/>
          </a:xfrm>
        </p:grpSpPr>
        <p:sp>
          <p:nvSpPr>
            <p:cNvPr id="39" name="Rounded Rectangle 102"/>
            <p:cNvSpPr/>
            <p:nvPr/>
          </p:nvSpPr>
          <p:spPr>
            <a:xfrm>
              <a:off x="1527048" y="1371600"/>
              <a:ext cx="3044952" cy="4114800"/>
            </a:xfrm>
            <a:prstGeom prst="roundRect">
              <a:avLst>
                <a:gd name="adj" fmla="val 1580"/>
              </a:avLst>
            </a:prstGeom>
            <a:gradFill flip="none" rotWithShape="1">
              <a:gsLst>
                <a:gs pos="0">
                  <a:srgbClr val="C0504D">
                    <a:lumMod val="75000"/>
                  </a:srgbClr>
                </a:gs>
                <a:gs pos="100000">
                  <a:srgbClr val="C0504D">
                    <a:lumMod val="5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107"/>
            <p:cNvSpPr/>
            <p:nvPr/>
          </p:nvSpPr>
          <p:spPr>
            <a:xfrm>
              <a:off x="1692155" y="1449388"/>
              <a:ext cx="2879845" cy="3959225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65000"/>
                  </a:sysClr>
                </a:gs>
                <a:gs pos="5000">
                  <a:sysClr val="window" lastClr="FFFFFF"/>
                </a:gs>
                <a:gs pos="18000">
                  <a:sysClr val="window" lastClr="FFFFFF">
                    <a:lumMod val="95000"/>
                  </a:sysClr>
                </a:gs>
                <a:gs pos="38000">
                  <a:sysClr val="window" lastClr="FFFFFF"/>
                </a:gs>
                <a:gs pos="100000">
                  <a:sysClr val="window" lastClr="FFFFFF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648485" y="1638830"/>
            <a:ext cx="305435" cy="3895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/>
            <a:r>
              <a:rPr lang="zh-CN" altLang="en-US" sz="800" dirty="0">
                <a:solidFill>
                  <a:prstClr val="black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</a:t>
            </a:r>
            <a:endParaRPr lang="zh-CN" altLang="en-US" sz="800" dirty="0">
              <a:solidFill>
                <a:prstClr val="black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730456"/>
            <a:ext cx="5673741" cy="6858000"/>
          </a:xfrm>
          <a:prstGeom prst="rect">
            <a:avLst/>
          </a:prstGeom>
        </p:spPr>
      </p:pic>
      <p:sp>
        <p:nvSpPr>
          <p:cNvPr id="7" name="图文框 6"/>
          <p:cNvSpPr/>
          <p:nvPr/>
        </p:nvSpPr>
        <p:spPr>
          <a:xfrm>
            <a:off x="3702157" y="1392856"/>
            <a:ext cx="718358" cy="4388518"/>
          </a:xfrm>
          <a:prstGeom prst="frame">
            <a:avLst>
              <a:gd name="adj1" fmla="val 3651"/>
            </a:avLst>
          </a:prstGeom>
          <a:gradFill flip="none" rotWithShape="1">
            <a:gsLst>
              <a:gs pos="0">
                <a:srgbClr val="C0504D">
                  <a:lumMod val="75000"/>
                </a:srgbClr>
              </a:gs>
              <a:gs pos="100000">
                <a:srgbClr val="C0504D">
                  <a:lumMod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/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61055" y="1734185"/>
            <a:ext cx="675005" cy="2583180"/>
          </a:xfrm>
          <a:prstGeom prst="rect">
            <a:avLst/>
          </a:prstGeom>
          <a:solidFill>
            <a:schemeClr val="bg1"/>
          </a:solidFill>
        </p:spPr>
        <p:txBody>
          <a:bodyPr vert="eaVert" wrap="square">
            <a:spAutoFit/>
          </a:bodyPr>
          <a:p>
            <a:pPr algn="dist"/>
            <a:r>
              <a:rPr lang="zh-CN" altLang="zh-CN" sz="3200" dirty="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游戏现场操作</a:t>
            </a:r>
            <a:endParaRPr lang="zh-CN" altLang="en-US" sz="32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4" y="-635"/>
            <a:ext cx="567374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38" name="Inside-left pages"/>
          <p:cNvGrpSpPr/>
          <p:nvPr/>
        </p:nvGrpSpPr>
        <p:grpSpPr bwMode="auto">
          <a:xfrm rot="0">
            <a:off x="1571625" y="372110"/>
            <a:ext cx="4523740" cy="6113145"/>
            <a:chOff x="1527048" y="1371600"/>
            <a:chExt cx="3044952" cy="4114800"/>
          </a:xfrm>
        </p:grpSpPr>
        <p:sp>
          <p:nvSpPr>
            <p:cNvPr id="39" name="Rounded Rectangle 102"/>
            <p:cNvSpPr/>
            <p:nvPr/>
          </p:nvSpPr>
          <p:spPr>
            <a:xfrm>
              <a:off x="1527048" y="1371600"/>
              <a:ext cx="3044952" cy="4114800"/>
            </a:xfrm>
            <a:prstGeom prst="roundRect">
              <a:avLst>
                <a:gd name="adj" fmla="val 1580"/>
              </a:avLst>
            </a:prstGeom>
            <a:gradFill flip="none" rotWithShape="1">
              <a:gsLst>
                <a:gs pos="0">
                  <a:srgbClr val="C0504D">
                    <a:lumMod val="75000"/>
                  </a:srgbClr>
                </a:gs>
                <a:gs pos="100000">
                  <a:srgbClr val="C0504D">
                    <a:lumMod val="5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107"/>
            <p:cNvSpPr/>
            <p:nvPr/>
          </p:nvSpPr>
          <p:spPr>
            <a:xfrm>
              <a:off x="1692155" y="1449388"/>
              <a:ext cx="2879845" cy="3959225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65000"/>
                  </a:sysClr>
                </a:gs>
                <a:gs pos="5000">
                  <a:sysClr val="window" lastClr="FFFFFF"/>
                </a:gs>
                <a:gs pos="18000">
                  <a:sysClr val="window" lastClr="FFFFFF">
                    <a:lumMod val="95000"/>
                  </a:sysClr>
                </a:gs>
                <a:gs pos="38000">
                  <a:sysClr val="window" lastClr="FFFFFF"/>
                </a:gs>
                <a:gs pos="100000">
                  <a:sysClr val="window" lastClr="FFFFFF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648485" y="1638830"/>
            <a:ext cx="305435" cy="3895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/>
            <a:r>
              <a:rPr lang="zh-CN" altLang="en-US" sz="800" dirty="0">
                <a:solidFill>
                  <a:prstClr val="black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</a:t>
            </a:r>
            <a:endParaRPr lang="zh-CN" altLang="en-US" sz="800" dirty="0">
              <a:solidFill>
                <a:prstClr val="black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6159" y="18415"/>
            <a:ext cx="5673741" cy="6858000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/>
        </p:nvGraphicFramePr>
        <p:xfrm>
          <a:off x="1816735" y="487680"/>
          <a:ext cx="8318500" cy="978281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379980"/>
                <a:gridCol w="5938520"/>
              </a:tblGrid>
              <a:tr h="376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姓名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完成的工作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941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谭羡文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动画技术攻关，动画组小组长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）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游戏基本玩法的讨论，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每周看板及燃尽图的更新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，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UI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图片制作与功能实现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场景道具与音乐门功能的实现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开始界面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主角骨骼动画制作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主角吹笛特效的制作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主角动画与移动功能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，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QTE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动画及功能实现，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  <a:cs typeface="柳公权柳体" panose="02000000000000000000" charset="-122"/>
                      </a:endParaRPr>
                    </a:p>
                  </a:txBody>
                  <a:tcPr/>
                </a:tc>
              </a:tr>
              <a:tr h="6667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苏思思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</a:t>
                      </a:r>
                      <a:r>
                        <a:rPr lang="zh-CN" altLang="en-US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策划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）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  <a:sym typeface="+mn-ea"/>
                        </a:rPr>
                        <a:t>游戏基本玩法的讨论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游戏策划案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交付结果清单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需求规格说明书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功能描述表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941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钟福涛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  <a:cs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（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关卡</a:t>
                      </a:r>
                      <a:r>
                        <a:rPr lang="zh-CN" altLang="en-US" sz="1800">
                          <a:solidFill>
                            <a:srgbClr val="0070C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技术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攻关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关卡组小组长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）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  <a:cs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  <a:sym typeface="+mn-ea"/>
                        </a:rPr>
                        <a:t>游戏基本玩法的讨论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宫场景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徵场景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各场景摄像机的控制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主角移动功能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开发培训指南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（关卡制作部分，摄像机控制部分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），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胡彩婷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（关卡组成员）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  <a:sym typeface="+mn-ea"/>
                        </a:rPr>
                        <a:t>游戏基本玩法的讨论，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商场景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441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陈婉君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（关卡组成员）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  <a:sym typeface="+mn-ea"/>
                        </a:rPr>
                        <a:t>游戏基本玩法的讨论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角场景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7004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何贤祝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（关卡组成员）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  <a:sym typeface="+mn-ea"/>
                        </a:rPr>
                        <a:t>游戏基本玩法的讨论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羽场景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6470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苏铭文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（动画组成员）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  <a:sym typeface="+mn-ea"/>
                        </a:rPr>
                        <a:t>游戏基本玩法的讨论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近战小怪骨骼动画制作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6591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梁钟允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（动画组成员）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  <a:sym typeface="+mn-ea"/>
                        </a:rPr>
                        <a:t>游戏基本玩法的讨论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远程小怪骨骼动画制作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开发培训指南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（骨骼动画制作部分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），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6591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黄浩贤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（动画组成员）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  <a:sym typeface="+mn-ea"/>
                        </a:rPr>
                        <a:t>游戏基本玩法的讨论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场景音符图片及动画制作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场景功能门图片及动画制作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6584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李剑波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  <a:cs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(</a:t>
                      </a:r>
                      <a:r>
                        <a:rPr lang="zh-CN" altLang="en-US">
                          <a:solidFill>
                            <a:srgbClr val="0070C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程序技术攻关</a:t>
                      </a:r>
                      <a:r>
                        <a:rPr lang="en-US" altLang="zh-CN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)</a:t>
                      </a:r>
                      <a:endParaRPr lang="en-US" altLang="zh-CN">
                        <a:latin typeface="柳公权柳体" panose="02000000000000000000" charset="-122"/>
                        <a:ea typeface="柳公权柳体" panose="02000000000000000000" charset="-122"/>
                        <a:cs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  <a:sym typeface="+mn-ea"/>
                        </a:rPr>
                        <a:t>游戏基本玩法的讨论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近战，远程小怪功能实现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主角移动功能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开发培训指南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（小怪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AI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部分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），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941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罗铖锋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（</a:t>
                      </a:r>
                      <a:r>
                        <a:rPr lang="zh-CN" altLang="en-US">
                          <a:solidFill>
                            <a:srgbClr val="7030A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游戏音乐音效总</a:t>
                      </a:r>
                      <a:r>
                        <a:rPr lang="zh-CN" altLang="en-US">
                          <a:solidFill>
                            <a:srgbClr val="7030A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负责人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）</a:t>
                      </a:r>
                      <a:endParaRPr lang="zh-CN" altLang="en-US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背景音乐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五个功能门音乐片段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主角笛子声音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  <a:latin typeface="柳公权柳体" panose="02000000000000000000" charset="-122"/>
                          <a:ea typeface="柳公权柳体" panose="02000000000000000000" charset="-122"/>
                        </a:rPr>
                        <a:t>音符获取音效</a:t>
                      </a:r>
                      <a:r>
                        <a:rPr lang="zh-CN" altLang="en-US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，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游戏</a:t>
                      </a:r>
                      <a:r>
                        <a:rPr lang="en-US" altLang="zh-CN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demo</a:t>
                      </a:r>
                      <a:r>
                        <a:rPr lang="zh-CN" altLang="en-US" sz="18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测试</a:t>
                      </a: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1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475" y="6362700"/>
            <a:ext cx="9225915" cy="51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15" y="-7620"/>
            <a:ext cx="12197715" cy="495300"/>
          </a:xfrm>
          <a:prstGeom prst="rect">
            <a:avLst/>
          </a:prstGeom>
        </p:spPr>
      </p:pic>
      <p:sp>
        <p:nvSpPr>
          <p:cNvPr id="11" name="图文框 10"/>
          <p:cNvSpPr/>
          <p:nvPr/>
        </p:nvSpPr>
        <p:spPr>
          <a:xfrm>
            <a:off x="424922" y="211756"/>
            <a:ext cx="718358" cy="4388518"/>
          </a:xfrm>
          <a:prstGeom prst="frame">
            <a:avLst>
              <a:gd name="adj1" fmla="val 3651"/>
            </a:avLst>
          </a:prstGeom>
          <a:gradFill flip="none" rotWithShape="1">
            <a:gsLst>
              <a:gs pos="0">
                <a:srgbClr val="C0504D">
                  <a:lumMod val="75000"/>
                </a:srgbClr>
              </a:gs>
              <a:gs pos="100000">
                <a:srgbClr val="C0504D">
                  <a:lumMod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/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820" y="553085"/>
            <a:ext cx="675005" cy="2583180"/>
          </a:xfrm>
          <a:prstGeom prst="rect">
            <a:avLst/>
          </a:prstGeom>
          <a:solidFill>
            <a:schemeClr val="bg1"/>
          </a:solidFill>
        </p:spPr>
        <p:txBody>
          <a:bodyPr vert="eaVert" wrap="square">
            <a:spAutoFit/>
          </a:bodyPr>
          <a:p>
            <a:pPr algn="dist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  <a:sym typeface="Arial" panose="020B0604020202020204" pitchFamily="34" charset="0"/>
              </a:rPr>
              <a:t>个人工作介绍</a:t>
            </a:r>
            <a:endParaRPr lang="zh-CN" altLang="en-US" sz="32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3704 L -0.002604 -0.563981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5"/>
          <p:cNvSpPr/>
          <p:nvPr>
            <p:custDataLst>
              <p:tags r:id="rId1"/>
            </p:custDataLst>
          </p:nvPr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矩形 6"/>
          <p:cNvSpPr/>
          <p:nvPr>
            <p:custDataLst>
              <p:tags r:id="rId3"/>
            </p:custDataLst>
          </p:nvPr>
        </p:nvSpPr>
        <p:spPr>
          <a:xfrm>
            <a:off x="-145143" y="3006300"/>
            <a:ext cx="12337143" cy="3873863"/>
          </a:xfrm>
          <a:prstGeom prst="rect">
            <a:avLst/>
          </a:prstGeom>
          <a:blipFill dpi="0" rotWithShape="1">
            <a:blip r:embed="rId4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A_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118" y="501286"/>
            <a:ext cx="2262922" cy="3108581"/>
          </a:xfrm>
          <a:prstGeom prst="rect">
            <a:avLst/>
          </a:prstGeom>
        </p:spPr>
      </p:pic>
      <p:pic>
        <p:nvPicPr>
          <p:cNvPr id="9" name="PA_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238" y="3998685"/>
            <a:ext cx="410858" cy="823499"/>
          </a:xfrm>
          <a:prstGeom prst="rect">
            <a:avLst/>
          </a:prstGeom>
        </p:spPr>
      </p:pic>
      <p:sp>
        <p:nvSpPr>
          <p:cNvPr id="10" name="PA_矩形 9"/>
          <p:cNvSpPr/>
          <p:nvPr>
            <p:custDataLst>
              <p:tags r:id="rId9"/>
            </p:custDataLst>
          </p:nvPr>
        </p:nvSpPr>
        <p:spPr>
          <a:xfrm>
            <a:off x="5167366" y="4324304"/>
            <a:ext cx="41994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eelawadee" panose="020B0502040204020203" pitchFamily="34" charset="-34"/>
              </a:rPr>
              <a:t>THANK YOU 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eelawadee" panose="020B0502040204020203" pitchFamily="34" charset="-34"/>
            </a:endParaRPr>
          </a:p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eelawadee" panose="020B0502040204020203" pitchFamily="34" charset="-34"/>
              </a:rPr>
              <a:t>YOUR SUPPORT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Leelawadee" panose="020B0502040204020203" pitchFamily="34" charset="-34"/>
            </a:endParaRPr>
          </a:p>
        </p:txBody>
      </p:sp>
      <p:sp>
        <p:nvSpPr>
          <p:cNvPr id="11" name="PA_矩形 10"/>
          <p:cNvSpPr/>
          <p:nvPr>
            <p:custDataLst>
              <p:tags r:id="rId10"/>
            </p:custDataLst>
          </p:nvPr>
        </p:nvSpPr>
        <p:spPr>
          <a:xfrm>
            <a:off x="4127086" y="4278137"/>
            <a:ext cx="9765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alpha val="79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eelawadee" panose="020B0502040204020203" pitchFamily="34" charset="-34"/>
              </a:rPr>
              <a:t>FOR</a:t>
            </a:r>
            <a:endParaRPr lang="zh-CN" altLang="en-US" sz="3200" dirty="0">
              <a:solidFill>
                <a:schemeClr val="tx1">
                  <a:alpha val="79000"/>
                </a:schemeClr>
              </a:solidFill>
            </a:endParaRPr>
          </a:p>
        </p:txBody>
      </p:sp>
      <p:cxnSp>
        <p:nvCxnSpPr>
          <p:cNvPr id="15" name="PA_直接连接符 14"/>
          <p:cNvCxnSpPr/>
          <p:nvPr>
            <p:custDataLst>
              <p:tags r:id="rId11"/>
            </p:custDataLst>
          </p:nvPr>
        </p:nvCxnSpPr>
        <p:spPr>
          <a:xfrm>
            <a:off x="5131591" y="4397764"/>
            <a:ext cx="0" cy="361950"/>
          </a:xfrm>
          <a:prstGeom prst="line">
            <a:avLst/>
          </a:prstGeom>
          <a:ln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40" y="771525"/>
            <a:ext cx="7010400" cy="46482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5400000">
            <a:off x="-236161" y="1814318"/>
            <a:ext cx="10470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/>
              <a:t>FORGE AHEAD</a:t>
            </a:r>
            <a:endParaRPr lang="zh-CN" altLang="en-US" sz="1050" dirty="0"/>
          </a:p>
        </p:txBody>
      </p:sp>
      <p:sp>
        <p:nvSpPr>
          <p:cNvPr id="13" name="矩形 12"/>
          <p:cNvSpPr/>
          <p:nvPr/>
        </p:nvSpPr>
        <p:spPr>
          <a:xfrm rot="5400000">
            <a:off x="-462986" y="637548"/>
            <a:ext cx="1500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FORGE AHEAD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924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38" name="Inside-left pages"/>
          <p:cNvGrpSpPr/>
          <p:nvPr/>
        </p:nvGrpSpPr>
        <p:grpSpPr bwMode="auto">
          <a:xfrm rot="0">
            <a:off x="1571625" y="372110"/>
            <a:ext cx="4523740" cy="6113145"/>
            <a:chOff x="1527048" y="1371600"/>
            <a:chExt cx="3044952" cy="4114800"/>
          </a:xfrm>
        </p:grpSpPr>
        <p:sp>
          <p:nvSpPr>
            <p:cNvPr id="39" name="Rounded Rectangle 102"/>
            <p:cNvSpPr/>
            <p:nvPr/>
          </p:nvSpPr>
          <p:spPr>
            <a:xfrm>
              <a:off x="1527048" y="1371600"/>
              <a:ext cx="3044952" cy="4114800"/>
            </a:xfrm>
            <a:prstGeom prst="roundRect">
              <a:avLst>
                <a:gd name="adj" fmla="val 1580"/>
              </a:avLst>
            </a:prstGeom>
            <a:gradFill flip="none" rotWithShape="1">
              <a:gsLst>
                <a:gs pos="0">
                  <a:srgbClr val="C0504D">
                    <a:lumMod val="75000"/>
                  </a:srgbClr>
                </a:gs>
                <a:gs pos="100000">
                  <a:srgbClr val="C0504D">
                    <a:lumMod val="50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107"/>
            <p:cNvSpPr/>
            <p:nvPr/>
          </p:nvSpPr>
          <p:spPr>
            <a:xfrm>
              <a:off x="1692155" y="1449388"/>
              <a:ext cx="2879845" cy="3959225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65000"/>
                  </a:sysClr>
                </a:gs>
                <a:gs pos="5000">
                  <a:sysClr val="window" lastClr="FFFFFF"/>
                </a:gs>
                <a:gs pos="18000">
                  <a:sysClr val="window" lastClr="FFFFFF">
                    <a:lumMod val="95000"/>
                  </a:sysClr>
                </a:gs>
                <a:gs pos="38000">
                  <a:sysClr val="window" lastClr="FFFFFF"/>
                </a:gs>
                <a:gs pos="100000">
                  <a:sysClr val="window" lastClr="FFFFFF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84" y="-35560"/>
            <a:ext cx="5673741" cy="6858000"/>
          </a:xfrm>
          <a:prstGeom prst="rect">
            <a:avLst/>
          </a:prstGeom>
        </p:spPr>
      </p:pic>
      <p:sp>
        <p:nvSpPr>
          <p:cNvPr id="7" name="图文框 6"/>
          <p:cNvSpPr/>
          <p:nvPr/>
        </p:nvSpPr>
        <p:spPr>
          <a:xfrm>
            <a:off x="3702157" y="1392856"/>
            <a:ext cx="718358" cy="4388518"/>
          </a:xfrm>
          <a:prstGeom prst="frame">
            <a:avLst>
              <a:gd name="adj1" fmla="val 3651"/>
            </a:avLst>
          </a:prstGeom>
          <a:gradFill flip="none" rotWithShape="1">
            <a:gsLst>
              <a:gs pos="0">
                <a:srgbClr val="C0504D">
                  <a:lumMod val="75000"/>
                </a:srgbClr>
              </a:gs>
              <a:gs pos="100000">
                <a:srgbClr val="C0504D">
                  <a:lumMod val="50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/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60385" y="1315720"/>
            <a:ext cx="675005" cy="3342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叁</a:t>
            </a:r>
            <a:r>
              <a:rPr lang="en-US" altLang="zh-CN" sz="3200">
                <a:latin typeface="柳公权柳体" panose="02000000000000000000" charset="-122"/>
                <a:ea typeface="柳公权柳体" panose="02000000000000000000" charset="-122"/>
              </a:rPr>
              <a:t>·</a:t>
            </a:r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项目完成情况</a:t>
            </a:r>
            <a:endParaRPr lang="zh-CN" altLang="en-US" sz="3200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46515" y="1315720"/>
            <a:ext cx="675005" cy="4155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肆</a:t>
            </a:r>
            <a:r>
              <a:rPr lang="en-US" altLang="zh-CN" sz="3200">
                <a:latin typeface="柳公权柳体" panose="02000000000000000000" charset="-122"/>
                <a:ea typeface="柳公权柳体" panose="02000000000000000000" charset="-122"/>
              </a:rPr>
              <a:t>·</a:t>
            </a:r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收获的经验与教训</a:t>
            </a:r>
            <a:endParaRPr lang="zh-CN" altLang="en-US" sz="3200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60846" y="1734196"/>
            <a:ext cx="675005" cy="2596243"/>
          </a:xfrm>
          <a:prstGeom prst="rect">
            <a:avLst/>
          </a:prstGeom>
          <a:solidFill>
            <a:schemeClr val="bg1"/>
          </a:solidFill>
        </p:spPr>
        <p:txBody>
          <a:bodyPr vert="eaVert" wrap="square">
            <a:spAutoFit/>
          </a:bodyPr>
          <a:p>
            <a:pPr algn="dist"/>
            <a:r>
              <a:rPr lang="zh-CN" altLang="en-US" sz="3200">
                <a:latin typeface="楷体" panose="02010609060101010101" charset="-122"/>
                <a:ea typeface="楷体" panose="02010609060101010101" charset="-122"/>
                <a:sym typeface="Arial" panose="020B0604020202020204" pitchFamily="34" charset="0"/>
              </a:rPr>
              <a:t>项目总结汇报</a:t>
            </a:r>
            <a:endParaRPr lang="zh-CN" altLang="en-US" sz="32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5710" y="1329690"/>
            <a:ext cx="951865" cy="3342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壹</a:t>
            </a:r>
            <a:r>
              <a:rPr lang="en-US" altLang="zh-CN" sz="320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·</a:t>
            </a:r>
            <a:r>
              <a:rPr lang="zh-CN" altLang="en-US" sz="3200" dirty="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游戏项目介绍</a:t>
            </a:r>
            <a:endParaRPr lang="zh-CN" altLang="en-US" dirty="0">
              <a:latin typeface="柳公权柳体" panose="02000000000000000000" charset="-122"/>
              <a:ea typeface="柳公权柳体" panose="02000000000000000000" charset="-122"/>
            </a:endParaRPr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76795" y="1329690"/>
            <a:ext cx="675005" cy="2529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贰</a:t>
            </a:r>
            <a:r>
              <a:rPr lang="en-US" altLang="zh-CN" sz="3200">
                <a:latin typeface="柳公权柳体" panose="02000000000000000000" charset="-122"/>
                <a:ea typeface="柳公权柳体" panose="02000000000000000000" charset="-122"/>
              </a:rPr>
              <a:t>·</a:t>
            </a:r>
            <a:r>
              <a:rPr lang="zh-CN" altLang="en-US" sz="3200">
                <a:latin typeface="柳公权柳体" panose="02000000000000000000" charset="-122"/>
                <a:ea typeface="柳公权柳体" panose="02000000000000000000" charset="-122"/>
              </a:rPr>
              <a:t>最终目标</a:t>
            </a:r>
            <a:endParaRPr lang="zh-CN" altLang="en-US" sz="3200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grpSp>
        <p:nvGrpSpPr>
          <p:cNvPr id="41" name="Book cover"/>
          <p:cNvGrpSpPr/>
          <p:nvPr/>
        </p:nvGrpSpPr>
        <p:grpSpPr bwMode="auto">
          <a:xfrm>
            <a:off x="5970969" y="372928"/>
            <a:ext cx="4655458" cy="6113418"/>
            <a:chOff x="4572000" y="1371600"/>
            <a:chExt cx="3133481" cy="4114800"/>
          </a:xfrm>
        </p:grpSpPr>
        <p:sp>
          <p:nvSpPr>
            <p:cNvPr id="42" name="Rounded Rectangle 26"/>
            <p:cNvSpPr/>
            <p:nvPr/>
          </p:nvSpPr>
          <p:spPr>
            <a:xfrm>
              <a:off x="4657481" y="1371600"/>
              <a:ext cx="3048000" cy="4114800"/>
            </a:xfrm>
            <a:prstGeom prst="roundRect">
              <a:avLst>
                <a:gd name="adj" fmla="val 2196"/>
              </a:avLst>
            </a:prstGeom>
            <a:gradFill flip="none" rotWithShape="1">
              <a:gsLst>
                <a:gs pos="0">
                  <a:srgbClr val="C0504D">
                    <a:lumMod val="50000"/>
                  </a:srgbClr>
                </a:gs>
                <a:gs pos="100000">
                  <a:srgbClr val="C0504D">
                    <a:lumMod val="7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50800" h="508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ounded Rectangle 83"/>
            <p:cNvSpPr/>
            <p:nvPr/>
          </p:nvSpPr>
          <p:spPr>
            <a:xfrm>
              <a:off x="4572000" y="1371600"/>
              <a:ext cx="666750" cy="4114800"/>
            </a:xfrm>
            <a:prstGeom prst="roundRect">
              <a:avLst>
                <a:gd name="adj" fmla="val 2196"/>
              </a:avLst>
            </a:prstGeom>
            <a:gradFill flip="none" rotWithShape="1">
              <a:gsLst>
                <a:gs pos="0">
                  <a:sysClr val="windowText" lastClr="000000">
                    <a:alpha val="50000"/>
                  </a:sysClr>
                </a:gs>
                <a:gs pos="100000">
                  <a:sysClr val="windowText" lastClr="000000">
                    <a:alpha val="0"/>
                  </a:sys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87"/>
            <p:cNvSpPr/>
            <p:nvPr/>
          </p:nvSpPr>
          <p:spPr>
            <a:xfrm>
              <a:off x="4572000" y="3886200"/>
              <a:ext cx="667512" cy="731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0504D">
                    <a:lumMod val="75000"/>
                    <a:shade val="30000"/>
                    <a:satMod val="115000"/>
                  </a:srgbClr>
                </a:gs>
                <a:gs pos="50000">
                  <a:srgbClr val="C0504D">
                    <a:lumMod val="75000"/>
                    <a:shade val="67500"/>
                    <a:satMod val="115000"/>
                  </a:srgbClr>
                </a:gs>
                <a:gs pos="100000">
                  <a:srgbClr val="C0504D">
                    <a:lumMod val="75000"/>
                    <a:shade val="100000"/>
                    <a:satMod val="115000"/>
                  </a:srgbClr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soft" dir="t"/>
            </a:scene3d>
            <a:sp3d>
              <a:bevelT w="38100" h="381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ounded Rectangle 97"/>
            <p:cNvSpPr/>
            <p:nvPr/>
          </p:nvSpPr>
          <p:spPr>
            <a:xfrm>
              <a:off x="4572000" y="4953000"/>
              <a:ext cx="667512" cy="731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0504D">
                    <a:lumMod val="75000"/>
                    <a:shade val="30000"/>
                    <a:satMod val="115000"/>
                  </a:srgbClr>
                </a:gs>
                <a:gs pos="50000">
                  <a:srgbClr val="C0504D">
                    <a:lumMod val="75000"/>
                    <a:shade val="67500"/>
                    <a:satMod val="115000"/>
                  </a:srgbClr>
                </a:gs>
                <a:gs pos="100000">
                  <a:srgbClr val="C0504D">
                    <a:lumMod val="75000"/>
                    <a:shade val="100000"/>
                    <a:satMod val="115000"/>
                  </a:srgbClr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soft" dir="t"/>
            </a:scene3d>
            <a:sp3d>
              <a:bevelT w="38100" h="381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ounded Rectangle 98"/>
            <p:cNvSpPr/>
            <p:nvPr/>
          </p:nvSpPr>
          <p:spPr>
            <a:xfrm>
              <a:off x="4572000" y="2819400"/>
              <a:ext cx="667512" cy="731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0504D">
                    <a:lumMod val="75000"/>
                    <a:shade val="30000"/>
                    <a:satMod val="115000"/>
                  </a:srgbClr>
                </a:gs>
                <a:gs pos="50000">
                  <a:srgbClr val="C0504D">
                    <a:lumMod val="75000"/>
                    <a:shade val="67500"/>
                    <a:satMod val="115000"/>
                  </a:srgbClr>
                </a:gs>
                <a:gs pos="100000">
                  <a:srgbClr val="C0504D">
                    <a:lumMod val="75000"/>
                    <a:shade val="100000"/>
                    <a:satMod val="115000"/>
                  </a:srgbClr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soft" dir="t"/>
            </a:scene3d>
            <a:sp3d>
              <a:bevelT w="38100" h="381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ounded Rectangle 99"/>
            <p:cNvSpPr/>
            <p:nvPr/>
          </p:nvSpPr>
          <p:spPr>
            <a:xfrm>
              <a:off x="4572000" y="1752600"/>
              <a:ext cx="667512" cy="7315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0504D">
                    <a:lumMod val="75000"/>
                    <a:shade val="30000"/>
                    <a:satMod val="115000"/>
                  </a:srgbClr>
                </a:gs>
                <a:gs pos="50000">
                  <a:srgbClr val="C0504D">
                    <a:lumMod val="75000"/>
                    <a:shade val="67500"/>
                    <a:satMod val="115000"/>
                  </a:srgbClr>
                </a:gs>
                <a:gs pos="100000">
                  <a:srgbClr val="C0504D">
                    <a:lumMod val="75000"/>
                    <a:shade val="100000"/>
                    <a:satMod val="115000"/>
                  </a:srgbClr>
                </a:gs>
              </a:gsLst>
              <a:lin ang="8100000" scaled="1"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soft" dir="t"/>
            </a:scene3d>
            <a:sp3d>
              <a:bevelT w="38100" h="381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216900" y="1252220"/>
            <a:ext cx="1198245" cy="4282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6600">
                <a:latin typeface="柳公权柳体" panose="02000000000000000000" charset="-122"/>
                <a:ea typeface="柳公权柳体" panose="02000000000000000000" charset="-122"/>
              </a:rPr>
              <a:t>宫商角徵羽</a:t>
            </a:r>
            <a:endParaRPr lang="zh-CN" altLang="en-US" sz="6600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727281"/>
            <a:ext cx="567374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7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w"/>
                                          </p:val>
                                        </p:tav>
                                        <p:tav tm="100000" fmla="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6" dur="1" fill="hold">
                                          <p:stCondLst>
                                            <p:cond delay="7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1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5" dur="1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1" dur="1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571501" y="372289"/>
            <a:ext cx="4523744" cy="6113422"/>
            <a:chOff x="1547686" y="372289"/>
            <a:chExt cx="4523744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071561" y="614859"/>
              <a:ext cx="551815" cy="312166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壹</a:t>
              </a:r>
              <a:r>
                <a:rPr lang="en-US" altLang="zh-CN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·</a:t>
              </a:r>
              <a:r>
                <a:rPr lang="zh-CN" altLang="en-US" sz="2400" dirty="0">
                  <a:latin typeface="柳公权柳体" panose="02000000000000000000" charset="-122"/>
                  <a:ea typeface="柳公权柳体" panose="02000000000000000000" charset="-122"/>
                </a:rPr>
                <a:t>游戏项目介绍</a:t>
              </a:r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9" y="-635"/>
            <a:ext cx="567374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17165" y="866140"/>
            <a:ext cx="45974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</a:rPr>
              <a:t>游戏类型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18275" y="866140"/>
            <a:ext cx="459740" cy="14630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</a:rPr>
              <a:t>游戏故事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</a:rPr>
              <a:t>背景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98240" y="1097915"/>
            <a:ext cx="1045845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2D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  <a:p>
            <a:pPr algn="l"/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横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  <a:p>
            <a:pPr algn="l"/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版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  <a:p>
            <a:pPr algn="l"/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冒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  <a:p>
            <a:pPr algn="l"/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险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  <a:p>
            <a:pPr algn="l"/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闯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  <a:p>
            <a:pPr algn="l"/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关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  <a:p>
            <a:pPr algn="l"/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类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  <a:p>
            <a:pPr algn="l"/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游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  <a:sym typeface="+mn-ea"/>
            </a:endParaRPr>
          </a:p>
          <a:p>
            <a:pPr algn="l"/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  <a:sym typeface="+mn-ea"/>
              </a:rPr>
              <a:t>戏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</a:endParaRPr>
          </a:p>
          <a:p>
            <a:endParaRPr lang="zh-CN" altLang="en-US" sz="2400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9775" y="1097915"/>
            <a:ext cx="253936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</a:rPr>
              <a:t>主角曾是一名古代著名的乐师，但是因为一场意外，乐师失去了吹奏乐曲的能力，但是乐师并没有因此而自暴自弃，而是选择了重新去学习宫、商</a:t>
            </a:r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、</a:t>
            </a:r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</a:rPr>
              <a:t>角</a:t>
            </a:r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、</a:t>
            </a:r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</a:rPr>
              <a:t>徵</a:t>
            </a:r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、</a:t>
            </a:r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</a:rPr>
              <a:t>羽五声音阶。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571501" y="372289"/>
            <a:ext cx="4523744" cy="6113422"/>
            <a:chOff x="1547686" y="372289"/>
            <a:chExt cx="4523744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071561" y="614859"/>
              <a:ext cx="551815" cy="27546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壹</a:t>
              </a:r>
              <a:r>
                <a:rPr lang="en-US" altLang="zh-CN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·</a:t>
              </a:r>
              <a:r>
                <a:rPr lang="zh-CN" altLang="en-US" sz="2400" dirty="0">
                  <a:latin typeface="柳公权柳体" panose="02000000000000000000" charset="-122"/>
                  <a:ea typeface="柳公权柳体" panose="02000000000000000000" charset="-122"/>
                </a:rPr>
                <a:t>游戏项目介绍</a:t>
              </a:r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71599" y="-1746331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" y="-635"/>
            <a:ext cx="567374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54960" y="789940"/>
            <a:ext cx="459740" cy="10058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</a:rPr>
              <a:t>游戏玩法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86270" y="1463040"/>
            <a:ext cx="1122680" cy="105791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音乐元素</a:t>
            </a: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023860" y="3968750"/>
            <a:ext cx="1122680" cy="105791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古风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522335" y="2651760"/>
            <a:ext cx="1122680" cy="105791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冒险</a:t>
            </a:r>
            <a:r>
              <a:rPr lang="zh-CN" altLang="en-US"/>
              <a:t>解谜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88690" y="1257935"/>
            <a:ext cx="21882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玩家需操作主角躲避障碍，获得宫、商、角、徵、羽五种音符，并且在对应的音乐门附近吹奏完一小段曲子，唤醒音乐门并通过对应的音乐门的考验方可通关。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747510" y="3002280"/>
            <a:ext cx="1122680" cy="105791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轻松休闲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571501" y="372289"/>
            <a:ext cx="4523744" cy="6113422"/>
            <a:chOff x="1547686" y="372289"/>
            <a:chExt cx="4523744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071561" y="614859"/>
              <a:ext cx="551815" cy="2754630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贰</a:t>
              </a:r>
              <a:r>
                <a:rPr lang="en-US" altLang="zh-CN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·</a:t>
              </a:r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最终目标</a:t>
              </a:r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9" y="1841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67025" y="625475"/>
            <a:ext cx="3155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</a:rPr>
              <a:t>最终目标：</a:t>
            </a:r>
            <a:r>
              <a:rPr lang="en-US" altLang="zh-CN" sz="2400">
                <a:latin typeface="柳公权柳体" panose="02000000000000000000" charset="-122"/>
                <a:ea typeface="柳公权柳体" panose="02000000000000000000" charset="-122"/>
              </a:rPr>
              <a:t>21</a:t>
            </a:r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</a:rPr>
              <a:t>个需求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</a:endParaRPr>
          </a:p>
          <a:p>
            <a:r>
              <a:rPr lang="zh-CN" altLang="en-US" sz="2400">
                <a:latin typeface="柳公权柳体" panose="02000000000000000000" charset="-122"/>
                <a:ea typeface="柳公权柳体" panose="02000000000000000000" charset="-122"/>
              </a:rPr>
              <a:t>其中包括：</a:t>
            </a:r>
            <a:endParaRPr lang="zh-CN" altLang="en-US" sz="2400">
              <a:latin typeface="柳公权柳体" panose="02000000000000000000" charset="-122"/>
              <a:ea typeface="柳公权柳体" panose="02000000000000000000" charset="-122"/>
            </a:endParaRPr>
          </a:p>
          <a:p>
            <a:endParaRPr lang="zh-CN" altLang="en-US">
              <a:latin typeface="柳公权柳体" panose="02000000000000000000" charset="-122"/>
              <a:ea typeface="柳公权柳体" panose="02000000000000000000" charset="-122"/>
            </a:endParaRPr>
          </a:p>
          <a:p>
            <a:r>
              <a:rPr lang="zh-CN" altLang="en-US" sz="2400" b="1">
                <a:latin typeface="柳公权柳体" panose="02000000000000000000" charset="-122"/>
                <a:ea typeface="柳公权柳体" panose="02000000000000000000" charset="-122"/>
              </a:rPr>
              <a:t>文档</a:t>
            </a:r>
            <a:r>
              <a:rPr lang="en-US" altLang="zh-CN" sz="2400" b="1">
                <a:latin typeface="柳公权柳体" panose="02000000000000000000" charset="-122"/>
                <a:ea typeface="柳公权柳体" panose="02000000000000000000" charset="-122"/>
              </a:rPr>
              <a:t>6</a:t>
            </a:r>
            <a:r>
              <a:rPr lang="zh-CN" altLang="en-US" sz="2400" b="1">
                <a:latin typeface="柳公权柳体" panose="02000000000000000000" charset="-122"/>
                <a:ea typeface="柳公权柳体" panose="02000000000000000000" charset="-122"/>
              </a:rPr>
              <a:t>份</a:t>
            </a:r>
            <a:r>
              <a:rPr lang="zh-CN" altLang="en-US" b="1">
                <a:latin typeface="柳公权柳体" panose="02000000000000000000" charset="-122"/>
                <a:ea typeface="柳公权柳体" panose="02000000000000000000" charset="-122"/>
              </a:rPr>
              <a:t> </a:t>
            </a:r>
            <a:endParaRPr lang="zh-CN" altLang="en-US" b="1">
              <a:latin typeface="柳公权柳体" panose="02000000000000000000" charset="-122"/>
              <a:ea typeface="柳公权柳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42685" y="1117600"/>
            <a:ext cx="1380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场景</a:t>
            </a:r>
            <a:r>
              <a:rPr lang="en-US" altLang="zh-CN" sz="2400" b="1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7</a:t>
            </a:r>
            <a:r>
              <a:rPr lang="zh-CN" altLang="en-US" sz="2400" b="1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个</a:t>
            </a:r>
            <a:endParaRPr lang="zh-CN" altLang="en-US" sz="2400" b="1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6242685" y="1577975"/>
          <a:ext cx="1666240" cy="37306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66240"/>
              </a:tblGrid>
              <a:tr h="53530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800" b="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开始界面</a:t>
                      </a:r>
                      <a:endParaRPr lang="zh-CN" altLang="en-US" sz="2800" b="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6045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加载界面</a:t>
                      </a:r>
                      <a:endParaRPr lang="zh-CN" altLang="en-US" sz="2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宫场景</a:t>
                      </a:r>
                      <a:endParaRPr lang="zh-CN" altLang="en-US" sz="2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商场景</a:t>
                      </a:r>
                      <a:endParaRPr lang="zh-CN" altLang="en-US" sz="2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角场景</a:t>
                      </a:r>
                      <a:endParaRPr lang="zh-CN" altLang="en-US" sz="2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徵场景</a:t>
                      </a:r>
                      <a:endParaRPr lang="zh-CN" altLang="en-US" sz="2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8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羽场景</a:t>
                      </a:r>
                      <a:endParaRPr lang="zh-CN" altLang="en-US" sz="28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8174355" y="1117600"/>
            <a:ext cx="12846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功能</a:t>
            </a:r>
            <a:r>
              <a:rPr lang="en-US" altLang="zh-CN" sz="2400" b="1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8</a:t>
            </a:r>
            <a:r>
              <a:rPr lang="zh-CN" altLang="en-US" sz="2400" b="1">
                <a:latin typeface="柳公权柳体" panose="02000000000000000000" charset="-122"/>
                <a:ea typeface="柳公权柳体" panose="02000000000000000000" charset="-122"/>
                <a:sym typeface="+mn-ea"/>
              </a:rPr>
              <a:t>项</a:t>
            </a:r>
            <a:endParaRPr lang="zh-CN" altLang="en-US" sz="2400" b="1">
              <a:latin typeface="柳公权柳体" panose="02000000000000000000" charset="-122"/>
              <a:ea typeface="柳公权柳体" panose="02000000000000000000" charset="-122"/>
              <a:sym typeface="+mn-ea"/>
            </a:endParaRPr>
          </a:p>
        </p:txBody>
      </p:sp>
      <p:graphicFrame>
        <p:nvGraphicFramePr>
          <p:cNvPr id="13" name="表格 12"/>
          <p:cNvGraphicFramePr/>
          <p:nvPr/>
        </p:nvGraphicFramePr>
        <p:xfrm>
          <a:off x="2961640" y="2029460"/>
          <a:ext cx="2591435" cy="282765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91435"/>
              </a:tblGrid>
              <a:tr h="4572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组员信息表</a:t>
                      </a:r>
                      <a:endParaRPr lang="zh-CN" altLang="en-US" sz="2400" b="0">
                        <a:latin typeface="柳公权柳体" panose="02000000000000000000" charset="-122"/>
                        <a:ea typeface="柳公权柳体" panose="02000000000000000000" charset="-122"/>
                        <a:cs typeface="柳公权柳体" panose="02000000000000000000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游戏策划案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交付结果清单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功能描述表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开发培训指南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5416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  <a:cs typeface="柳公权柳体" panose="02000000000000000000" charset="-122"/>
                        </a:rPr>
                        <a:t>项目展示ppt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  <a:cs typeface="柳公权柳体" panose="020000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8130540" y="1577975"/>
          <a:ext cx="1816100" cy="29260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16100"/>
              </a:tblGrid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主角</a:t>
                      </a:r>
                      <a:endParaRPr lang="zh-CN" altLang="en-US" sz="2400" b="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近战</a:t>
                      </a: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小怪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  <a:sym typeface="+mn-ea"/>
                        </a:rPr>
                        <a:t>远程</a:t>
                      </a: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小怪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场景音符道具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功能门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显示生命值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显示玩家所拥有的音符类型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latin typeface="柳公权柳体" panose="02000000000000000000" charset="-122"/>
                          <a:ea typeface="柳公权柳体" panose="02000000000000000000" charset="-122"/>
                        </a:rPr>
                        <a:t>乐谱</a:t>
                      </a:r>
                      <a:endParaRPr lang="zh-CN" altLang="en-US" sz="2400">
                        <a:latin typeface="柳公权柳体" panose="02000000000000000000" charset="-122"/>
                        <a:ea typeface="柳公权柳体" panose="020000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571501" y="372289"/>
            <a:ext cx="4523744" cy="6113422"/>
            <a:chOff x="1547686" y="372289"/>
            <a:chExt cx="4523744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701991" y="614859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叁</a:t>
              </a:r>
              <a:r>
                <a:rPr lang="en-US" altLang="zh-CN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·</a:t>
              </a:r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项目完成情况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4" y="-635"/>
            <a:ext cx="5673741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550" y="494665"/>
            <a:ext cx="3117215" cy="5810885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315" y="2007235"/>
            <a:ext cx="5967730" cy="358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571501" y="372289"/>
            <a:ext cx="4523744" cy="6113422"/>
            <a:chOff x="1547686" y="372289"/>
            <a:chExt cx="4523744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894396" y="614859"/>
              <a:ext cx="551815" cy="338645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zh-CN" altLang="en-US" sz="2400" dirty="0">
                  <a:latin typeface="柳公权柳体" panose="02000000000000000000" charset="-122"/>
                  <a:ea typeface="柳公权柳体" panose="02000000000000000000" charset="-122"/>
                </a:rPr>
                <a:t>燃尽图（证明材料展示</a:t>
              </a:r>
              <a:r>
                <a:rPr lang="zh-CN" altLang="en-US" sz="2400" dirty="0">
                  <a:latin typeface="柳公权柳体" panose="02000000000000000000" charset="-122"/>
                  <a:ea typeface="柳公权柳体" panose="02000000000000000000" charset="-122"/>
                </a:rPr>
                <a:t>）</a:t>
              </a:r>
              <a:endParaRPr lang="en-US" altLang="zh-CN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9264" y="-219075"/>
            <a:ext cx="5673741" cy="6858000"/>
          </a:xfrm>
          <a:prstGeom prst="rect">
            <a:avLst/>
          </a:prstGeom>
        </p:spPr>
      </p:pic>
      <p:pic>
        <p:nvPicPr>
          <p:cNvPr id="7" name="图片 6" descr="第四周证据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305" y="495300"/>
            <a:ext cx="7363460" cy="5875020"/>
          </a:xfrm>
          <a:prstGeom prst="rect">
            <a:avLst/>
          </a:prstGeom>
        </p:spPr>
      </p:pic>
      <p:pic>
        <p:nvPicPr>
          <p:cNvPr id="4" name="图片 3" descr="第五周证据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3370" y="487680"/>
            <a:ext cx="7304405" cy="5875020"/>
          </a:xfrm>
          <a:prstGeom prst="rect">
            <a:avLst/>
          </a:prstGeom>
        </p:spPr>
      </p:pic>
      <p:pic>
        <p:nvPicPr>
          <p:cNvPr id="8" name="图片 7" descr="第六周证据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6875" y="487680"/>
            <a:ext cx="7203440" cy="5874385"/>
          </a:xfrm>
          <a:prstGeom prst="rect">
            <a:avLst/>
          </a:prstGeom>
        </p:spPr>
      </p:pic>
      <p:pic>
        <p:nvPicPr>
          <p:cNvPr id="10" name="图片 9" descr="第7周证据"/>
          <p:cNvPicPr>
            <a:picLocks noChangeAspect="1"/>
          </p:cNvPicPr>
          <p:nvPr/>
        </p:nvPicPr>
        <p:blipFill>
          <a:blip r:embed="rId10"/>
          <a:srcRect l="3574" t="-123" r="616" b="33124"/>
          <a:stretch>
            <a:fillRect/>
          </a:stretch>
        </p:blipFill>
        <p:spPr>
          <a:xfrm>
            <a:off x="2533650" y="487680"/>
            <a:ext cx="4544695" cy="5890260"/>
          </a:xfrm>
          <a:prstGeom prst="rect">
            <a:avLst/>
          </a:prstGeom>
        </p:spPr>
      </p:pic>
      <p:pic>
        <p:nvPicPr>
          <p:cNvPr id="11" name="图片 10" descr="第7周证据"/>
          <p:cNvPicPr>
            <a:picLocks noChangeAspect="1"/>
          </p:cNvPicPr>
          <p:nvPr/>
        </p:nvPicPr>
        <p:blipFill>
          <a:blip r:embed="rId10"/>
          <a:srcRect t="66436" r="13949"/>
          <a:stretch>
            <a:fillRect/>
          </a:stretch>
        </p:blipFill>
        <p:spPr>
          <a:xfrm>
            <a:off x="6055995" y="3411220"/>
            <a:ext cx="4081780" cy="2950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87238" y="0"/>
            <a:ext cx="6858000" cy="6858000"/>
          </a:xfrm>
          <a:prstGeom prst="rect">
            <a:avLst/>
          </a:prstGeom>
          <a:blipFill dpi="0" rotWithShape="1">
            <a:blip r:embed="rId1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43" y="3002238"/>
            <a:ext cx="12337143" cy="3873863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Inside-right pages with text"/>
          <p:cNvGrpSpPr/>
          <p:nvPr/>
        </p:nvGrpSpPr>
        <p:grpSpPr bwMode="auto">
          <a:xfrm>
            <a:off x="6095245" y="372289"/>
            <a:ext cx="4526102" cy="6113422"/>
            <a:chOff x="4570413" y="1371600"/>
            <a:chExt cx="3046539" cy="4114800"/>
          </a:xfrm>
        </p:grpSpPr>
        <p:grpSp>
          <p:nvGrpSpPr>
            <p:cNvPr id="27" name="Inside-right"/>
            <p:cNvGrpSpPr/>
            <p:nvPr/>
          </p:nvGrpSpPr>
          <p:grpSpPr bwMode="auto">
            <a:xfrm rot="10800000">
              <a:off x="4570413" y="1371600"/>
              <a:ext cx="3046539" cy="4114800"/>
              <a:chOff x="1527048" y="1371600"/>
              <a:chExt cx="3046539" cy="4114800"/>
            </a:xfrm>
          </p:grpSpPr>
          <p:sp>
            <p:nvSpPr>
              <p:cNvPr id="36" name="Rounded Rectangle 140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141"/>
              <p:cNvSpPr/>
              <p:nvPr/>
            </p:nvSpPr>
            <p:spPr>
              <a:xfrm>
                <a:off x="1693742" y="1449387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7"/>
            <p:cNvGrpSpPr/>
            <p:nvPr/>
          </p:nvGrpSpPr>
          <p:grpSpPr bwMode="auto">
            <a:xfrm>
              <a:off x="7162800" y="1453896"/>
              <a:ext cx="246855" cy="3950208"/>
              <a:chOff x="7162800" y="1453896"/>
              <a:chExt cx="246855" cy="3950208"/>
            </a:xfrm>
          </p:grpSpPr>
          <p:cxnSp>
            <p:nvCxnSpPr>
              <p:cNvPr id="30" name="Straight Connector 160"/>
              <p:cNvCxnSpPr/>
              <p:nvPr/>
            </p:nvCxnSpPr>
            <p:spPr>
              <a:xfrm rot="5400000">
                <a:off x="5263468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1" name="Straight Connector 161"/>
              <p:cNvCxnSpPr/>
              <p:nvPr/>
            </p:nvCxnSpPr>
            <p:spPr>
              <a:xfrm rot="5400000">
                <a:off x="5317445" y="3428206"/>
                <a:ext cx="3949700" cy="158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2" name="Straight Connector 162"/>
              <p:cNvCxnSpPr/>
              <p:nvPr/>
            </p:nvCxnSpPr>
            <p:spPr>
              <a:xfrm rot="5400000">
                <a:off x="5357134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3" name="Straight Connector 163"/>
              <p:cNvCxnSpPr/>
              <p:nvPr/>
            </p:nvCxnSpPr>
            <p:spPr>
              <a:xfrm rot="5400000">
                <a:off x="5395235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4" name="Straight Connector 164"/>
              <p:cNvCxnSpPr/>
              <p:nvPr/>
            </p:nvCxnSpPr>
            <p:spPr>
              <a:xfrm rot="5400000">
                <a:off x="5433337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165"/>
              <p:cNvCxnSpPr/>
              <p:nvPr/>
            </p:nvCxnSpPr>
            <p:spPr>
              <a:xfrm rot="5400000">
                <a:off x="5188852" y="3428206"/>
                <a:ext cx="39497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</p:cxnSp>
        </p:grpSp>
      </p:grpSp>
      <p:pic>
        <p:nvPicPr>
          <p:cNvPr id="52" name="PA_图片 4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6" t="44455" r="89815" b="47152"/>
          <a:stretch>
            <a:fillRect/>
          </a:stretch>
        </p:blipFill>
        <p:spPr>
          <a:xfrm rot="14902739">
            <a:off x="901089" y="6390194"/>
            <a:ext cx="198435" cy="228601"/>
          </a:xfrm>
          <a:custGeom>
            <a:avLst/>
            <a:gdLst>
              <a:gd name="connsiteX0" fmla="*/ 459462 w 647454"/>
              <a:gd name="connsiteY0" fmla="*/ 324 h 575570"/>
              <a:gd name="connsiteX1" fmla="*/ 506342 w 647454"/>
              <a:gd name="connsiteY1" fmla="*/ 18350 h 575570"/>
              <a:gd name="connsiteX2" fmla="*/ 646836 w 647454"/>
              <a:gd name="connsiteY2" fmla="*/ 308863 h 575570"/>
              <a:gd name="connsiteX3" fmla="*/ 451574 w 647454"/>
              <a:gd name="connsiteY3" fmla="*/ 568419 h 575570"/>
              <a:gd name="connsiteX4" fmla="*/ 142011 w 647454"/>
              <a:gd name="connsiteY4" fmla="*/ 496981 h 575570"/>
              <a:gd name="connsiteX5" fmla="*/ 65811 w 647454"/>
              <a:gd name="connsiteY5" fmla="*/ 435069 h 575570"/>
              <a:gd name="connsiteX6" fmla="*/ 46761 w 647454"/>
              <a:gd name="connsiteY6" fmla="*/ 368394 h 575570"/>
              <a:gd name="connsiteX7" fmla="*/ 80099 w 647454"/>
              <a:gd name="connsiteY7" fmla="*/ 296956 h 575570"/>
              <a:gd name="connsiteX8" fmla="*/ 87242 w 647454"/>
              <a:gd name="connsiteY8" fmla="*/ 292194 h 575570"/>
              <a:gd name="connsiteX9" fmla="*/ 96767 w 647454"/>
              <a:gd name="connsiteY9" fmla="*/ 287431 h 575570"/>
              <a:gd name="connsiteX10" fmla="*/ 94386 w 647454"/>
              <a:gd name="connsiteY10" fmla="*/ 285050 h 575570"/>
              <a:gd name="connsiteX11" fmla="*/ 41999 w 647454"/>
              <a:gd name="connsiteY11" fmla="*/ 261238 h 575570"/>
              <a:gd name="connsiteX12" fmla="*/ 1517 w 647454"/>
              <a:gd name="connsiteY12" fmla="*/ 211231 h 575570"/>
              <a:gd name="connsiteX13" fmla="*/ 13424 w 647454"/>
              <a:gd name="connsiteY13" fmla="*/ 161225 h 575570"/>
              <a:gd name="connsiteX14" fmla="*/ 58667 w 647454"/>
              <a:gd name="connsiteY14" fmla="*/ 113600 h 575570"/>
              <a:gd name="connsiteX15" fmla="*/ 111055 w 647454"/>
              <a:gd name="connsiteY15" fmla="*/ 99313 h 575570"/>
              <a:gd name="connsiteX16" fmla="*/ 192017 w 647454"/>
              <a:gd name="connsiteY16" fmla="*/ 118363 h 575570"/>
              <a:gd name="connsiteX17" fmla="*/ 220592 w 647454"/>
              <a:gd name="connsiteY17" fmla="*/ 54069 h 575570"/>
              <a:gd name="connsiteX18" fmla="*/ 313461 w 647454"/>
              <a:gd name="connsiteY18" fmla="*/ 32638 h 575570"/>
              <a:gd name="connsiteX19" fmla="*/ 459462 w 647454"/>
              <a:gd name="connsiteY19" fmla="*/ 324 h 57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7454" h="575570">
                <a:moveTo>
                  <a:pt x="459462" y="324"/>
                </a:moveTo>
                <a:cubicBezTo>
                  <a:pt x="476428" y="1607"/>
                  <a:pt x="492452" y="6841"/>
                  <a:pt x="506342" y="18350"/>
                </a:cubicBezTo>
                <a:cubicBezTo>
                  <a:pt x="561904" y="64387"/>
                  <a:pt x="655964" y="217185"/>
                  <a:pt x="646836" y="308863"/>
                </a:cubicBezTo>
                <a:cubicBezTo>
                  <a:pt x="637708" y="400541"/>
                  <a:pt x="535711" y="537066"/>
                  <a:pt x="451574" y="568419"/>
                </a:cubicBezTo>
                <a:cubicBezTo>
                  <a:pt x="367437" y="599772"/>
                  <a:pt x="206305" y="519206"/>
                  <a:pt x="142011" y="496981"/>
                </a:cubicBezTo>
                <a:cubicBezTo>
                  <a:pt x="77717" y="474756"/>
                  <a:pt x="81686" y="456500"/>
                  <a:pt x="65811" y="435069"/>
                </a:cubicBezTo>
                <a:cubicBezTo>
                  <a:pt x="49936" y="413638"/>
                  <a:pt x="44380" y="391413"/>
                  <a:pt x="46761" y="368394"/>
                </a:cubicBezTo>
                <a:cubicBezTo>
                  <a:pt x="49142" y="345375"/>
                  <a:pt x="73352" y="309656"/>
                  <a:pt x="80099" y="296956"/>
                </a:cubicBezTo>
                <a:cubicBezTo>
                  <a:pt x="86846" y="284256"/>
                  <a:pt x="84464" y="293781"/>
                  <a:pt x="87242" y="292194"/>
                </a:cubicBezTo>
                <a:cubicBezTo>
                  <a:pt x="90020" y="290607"/>
                  <a:pt x="95576" y="288622"/>
                  <a:pt x="96767" y="287431"/>
                </a:cubicBezTo>
                <a:cubicBezTo>
                  <a:pt x="97958" y="286240"/>
                  <a:pt x="103514" y="289415"/>
                  <a:pt x="94386" y="285050"/>
                </a:cubicBezTo>
                <a:cubicBezTo>
                  <a:pt x="85258" y="280685"/>
                  <a:pt x="57477" y="273541"/>
                  <a:pt x="41999" y="261238"/>
                </a:cubicBezTo>
                <a:cubicBezTo>
                  <a:pt x="26521" y="248935"/>
                  <a:pt x="6279" y="227900"/>
                  <a:pt x="1517" y="211231"/>
                </a:cubicBezTo>
                <a:cubicBezTo>
                  <a:pt x="-3246" y="194562"/>
                  <a:pt x="3899" y="177497"/>
                  <a:pt x="13424" y="161225"/>
                </a:cubicBezTo>
                <a:cubicBezTo>
                  <a:pt x="22949" y="144953"/>
                  <a:pt x="42395" y="123919"/>
                  <a:pt x="58667" y="113600"/>
                </a:cubicBezTo>
                <a:cubicBezTo>
                  <a:pt x="74939" y="103281"/>
                  <a:pt x="87639" y="96138"/>
                  <a:pt x="111055" y="99313"/>
                </a:cubicBezTo>
                <a:cubicBezTo>
                  <a:pt x="134471" y="102488"/>
                  <a:pt x="173761" y="125904"/>
                  <a:pt x="192017" y="118363"/>
                </a:cubicBezTo>
                <a:cubicBezTo>
                  <a:pt x="210273" y="110822"/>
                  <a:pt x="200351" y="68356"/>
                  <a:pt x="220592" y="54069"/>
                </a:cubicBezTo>
                <a:cubicBezTo>
                  <a:pt x="240833" y="39782"/>
                  <a:pt x="265836" y="38591"/>
                  <a:pt x="313461" y="32638"/>
                </a:cubicBezTo>
                <a:cubicBezTo>
                  <a:pt x="349180" y="28173"/>
                  <a:pt x="408563" y="-3527"/>
                  <a:pt x="459462" y="324"/>
                </a:cubicBezTo>
                <a:close/>
              </a:path>
            </a:pathLst>
          </a:custGeom>
          <a:effectLst>
            <a:outerShdw blurRad="406400" sx="200000" sy="200000" algn="ctr" rotWithShape="0">
              <a:srgbClr val="FFFFFF"/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1465456" y="372289"/>
            <a:ext cx="4629789" cy="6113422"/>
            <a:chOff x="1441641" y="372289"/>
            <a:chExt cx="4629789" cy="6113422"/>
          </a:xfrm>
        </p:grpSpPr>
        <p:grpSp>
          <p:nvGrpSpPr>
            <p:cNvPr id="38" name="Inside-left pages"/>
            <p:cNvGrpSpPr/>
            <p:nvPr/>
          </p:nvGrpSpPr>
          <p:grpSpPr bwMode="auto">
            <a:xfrm>
              <a:off x="1547686" y="372289"/>
              <a:ext cx="4523744" cy="6113422"/>
              <a:chOff x="1527048" y="1371600"/>
              <a:chExt cx="3044952" cy="4114800"/>
            </a:xfrm>
          </p:grpSpPr>
          <p:sp>
            <p:nvSpPr>
              <p:cNvPr id="39" name="Rounded Rectangle 102"/>
              <p:cNvSpPr/>
              <p:nvPr/>
            </p:nvSpPr>
            <p:spPr>
              <a:xfrm>
                <a:off x="1527048" y="1371600"/>
                <a:ext cx="3044952" cy="4114800"/>
              </a:xfrm>
              <a:prstGeom prst="roundRect">
                <a:avLst>
                  <a:gd name="adj" fmla="val 1580"/>
                </a:avLst>
              </a:prstGeom>
              <a:gradFill flip="none" rotWithShape="1">
                <a:gsLst>
                  <a:gs pos="0">
                    <a:srgbClr val="C0504D">
                      <a:lumMod val="75000"/>
                    </a:srgbClr>
                  </a:gs>
                  <a:gs pos="100000">
                    <a:srgbClr val="C0504D">
                      <a:lumMod val="50000"/>
                    </a:srgb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107"/>
              <p:cNvSpPr/>
              <p:nvPr/>
            </p:nvSpPr>
            <p:spPr>
              <a:xfrm>
                <a:off x="1692155" y="1449388"/>
                <a:ext cx="2879845" cy="3959225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5000">
                    <a:sysClr val="window" lastClr="FFFFFF"/>
                  </a:gs>
                  <a:gs pos="18000">
                    <a:sysClr val="window" lastClr="FFFFFF">
                      <a:lumMod val="95000"/>
                    </a:sysClr>
                  </a:gs>
                  <a:gs pos="38000">
                    <a:sysClr val="window" lastClr="FFFFFF"/>
                  </a:gs>
                  <a:gs pos="100000">
                    <a:sysClr val="window" lastClr="FFFFFF"/>
                  </a:gs>
                </a:gsLst>
                <a:lin ang="108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441641" y="494844"/>
              <a:ext cx="921385" cy="288607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l"/>
              <a:r>
                <a:rPr lang="zh-CN" altLang="en-US" sz="2400">
                  <a:latin typeface="柳公权柳体" panose="02000000000000000000" charset="-122"/>
                  <a:ea typeface="柳公权柳体" panose="02000000000000000000" charset="-122"/>
                  <a:sym typeface="+mn-ea"/>
                </a:rPr>
                <a:t>项目成果展示</a:t>
              </a:r>
              <a:endParaRPr lang="zh-CN" altLang="en-US" sz="2400">
                <a:latin typeface="柳公权柳体" panose="02000000000000000000" charset="-122"/>
                <a:ea typeface="柳公权柳体" panose="02000000000000000000" charset="-122"/>
              </a:endParaRPr>
            </a:p>
            <a:p>
              <a:pPr algn="l"/>
              <a:endParaRPr lang="zh-CN" altLang="en-US" sz="2400" dirty="0">
                <a:latin typeface="柳公权柳体" panose="02000000000000000000" charset="-122"/>
                <a:ea typeface="柳公权柳体" panose="02000000000000000000" charset="-122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18259" y="-1698706"/>
            <a:ext cx="567374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49" y="-635"/>
            <a:ext cx="567374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67305" y="1164590"/>
            <a:ext cx="1704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场景</a:t>
            </a:r>
            <a:r>
              <a:rPr lang="en-US" altLang="zh-CN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-</a:t>
            </a:r>
            <a:r>
              <a:rPr lang="zh-CN" altLang="en-US">
                <a:latin typeface="柳公权柳体" panose="02000000000000000000" charset="-122"/>
                <a:ea typeface="柳公权柳体" panose="02000000000000000000" charset="-122"/>
                <a:cs typeface="柳公权柳体" panose="02000000000000000000" charset="-122"/>
              </a:rPr>
              <a:t>开始界面</a:t>
            </a:r>
            <a:endParaRPr lang="zh-CN" altLang="en-US">
              <a:latin typeface="柳公权柳体" panose="02000000000000000000" charset="-122"/>
              <a:ea typeface="柳公权柳体" panose="02000000000000000000" charset="-122"/>
              <a:cs typeface="柳公权柳体" panose="020000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020" y="1632585"/>
            <a:ext cx="6791325" cy="3819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1"/>
</p:tagLst>
</file>

<file path=ppt/tags/tag23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PA" val="v3.0.1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PA" val="v3.0.1"/>
</p:tagLst>
</file>

<file path=ppt/tags/tag32.xml><?xml version="1.0" encoding="utf-8"?>
<p:tagLst xmlns:p="http://schemas.openxmlformats.org/presentationml/2006/main">
  <p:tag name="PA" val="v3.0.1"/>
</p:tagLst>
</file>

<file path=ppt/tags/tag3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2046</Words>
  <Application>WPS 演示</Application>
  <PresentationFormat>宽屏</PresentationFormat>
  <Paragraphs>295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方正苏新诗柳楷繁体</vt:lpstr>
      <vt:lpstr>柳公权柳体</vt:lpstr>
      <vt:lpstr>Calibri</vt:lpstr>
      <vt:lpstr>楷体</vt:lpstr>
      <vt:lpstr>方正苏新诗柳楷简体</vt:lpstr>
      <vt:lpstr>等线</vt:lpstr>
      <vt:lpstr>微软雅黑</vt:lpstr>
      <vt:lpstr>Arial Unicode MS</vt:lpstr>
      <vt:lpstr>等线 Light</vt:lpstr>
      <vt:lpstr>微软雅黑 Light</vt:lpstr>
      <vt:lpstr>Leelawadee</vt:lpstr>
      <vt:lpstr>Office 主题​​</vt:lpstr>
      <vt:lpstr>Word.Document.12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蝶殇</cp:lastModifiedBy>
  <cp:revision>83</cp:revision>
  <dcterms:created xsi:type="dcterms:W3CDTF">2016-12-19T07:24:00Z</dcterms:created>
  <dcterms:modified xsi:type="dcterms:W3CDTF">2019-04-24T19:27:04Z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